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1.xml" ContentType="application/vnd.openxmlformats-officedocument.drawingml.diagramData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3" r:id="rId8"/>
    <p:sldId id="259" r:id="rId9"/>
    <p:sldId id="266" r:id="rId10"/>
    <p:sldId id="267" r:id="rId11"/>
    <p:sldId id="268" r:id="rId12"/>
    <p:sldId id="269" r:id="rId13"/>
    <p:sldId id="258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061EF-20D2-C441-83EA-E866FB7C2882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732FB-92DE-7F4F-AE20-C022870D49F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Cambria"/>
              <a:cs typeface="Cambria"/>
            </a:rPr>
            <a:t>New media</a:t>
          </a:r>
          <a:endParaRPr lang="en-US" dirty="0">
            <a:solidFill>
              <a:srgbClr val="FF0000"/>
            </a:solidFill>
            <a:latin typeface="Cambria"/>
            <a:cs typeface="Cambria"/>
          </a:endParaRPr>
        </a:p>
      </dgm:t>
    </dgm:pt>
    <dgm:pt modelId="{81451DA8-33C9-8F44-A49A-3FEBD64AA826}" type="parTrans" cxnId="{989C892C-8AA6-E44B-B503-B74ECB4C11CD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5510904A-02B0-764F-BFD4-1416B379787F}" type="sibTrans" cxnId="{989C892C-8AA6-E44B-B503-B74ECB4C11CD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579452C1-11EA-4D4B-8BC0-DA532DE76946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Twitter</a:t>
          </a:r>
          <a:endParaRPr lang="en-US" dirty="0">
            <a:latin typeface="Cambria"/>
            <a:cs typeface="Cambria"/>
          </a:endParaRPr>
        </a:p>
      </dgm:t>
    </dgm:pt>
    <dgm:pt modelId="{00D1263A-CC86-2745-8084-355EB63237ED}" type="parTrans" cxnId="{54E87732-F3C2-EC4E-8862-8E53C1C9EDD1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0A4B947D-ECEE-2D42-9F2C-96F1E07ADE9A}" type="sibTrans" cxnId="{54E87732-F3C2-EC4E-8862-8E53C1C9EDD1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25B608A0-F1F9-884D-A7B1-0DED8280AFA5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Flickr</a:t>
          </a:r>
          <a:endParaRPr lang="en-US" dirty="0">
            <a:latin typeface="Cambria"/>
            <a:cs typeface="Cambria"/>
          </a:endParaRPr>
        </a:p>
      </dgm:t>
    </dgm:pt>
    <dgm:pt modelId="{0B55AC74-808A-F24C-ADD1-BF541CD6C023}" type="parTrans" cxnId="{ABA7B205-4444-A64B-B31A-EC53AA032A27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0FE826C7-4E98-5947-B69C-98783301C3B8}" type="sibTrans" cxnId="{ABA7B205-4444-A64B-B31A-EC53AA032A27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EEB48C2F-A26C-E646-B4E9-793AB2DECB2A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  <a:latin typeface="Cambria"/>
              <a:cs typeface="Cambria"/>
            </a:rPr>
            <a:t>Mainstream media</a:t>
          </a:r>
          <a:endParaRPr lang="en-US" dirty="0">
            <a:solidFill>
              <a:srgbClr val="008000"/>
            </a:solidFill>
            <a:latin typeface="Cambria"/>
            <a:cs typeface="Cambria"/>
          </a:endParaRPr>
        </a:p>
      </dgm:t>
    </dgm:pt>
    <dgm:pt modelId="{0F893CFD-D0FB-424F-9449-D3F0FF5CFEE0}" type="parTrans" cxnId="{F81024DA-44A3-7F4B-9A65-337727B43819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C30879A3-BE31-8F46-8137-F6D961853B8E}" type="sibTrans" cxnId="{F81024DA-44A3-7F4B-9A65-337727B43819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B7ACA09B-6C74-CB44-A685-DA2256204E33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CNN / BBC / Al Jazeera</a:t>
          </a:r>
          <a:endParaRPr lang="en-US" dirty="0">
            <a:latin typeface="Cambria"/>
            <a:cs typeface="Cambria"/>
          </a:endParaRPr>
        </a:p>
      </dgm:t>
    </dgm:pt>
    <dgm:pt modelId="{ECC1A9D9-0766-0D4D-B412-131F90DD7AB5}" type="parTrans" cxnId="{AEC89C0F-4DCB-5248-B9E1-ADF6F1CB9F55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6603EF6D-19AA-5145-B9F3-CB9063CACE7C}" type="sibTrans" cxnId="{AEC89C0F-4DCB-5248-B9E1-ADF6F1CB9F55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5A924467-12C6-964A-B04D-5B96EAE0B837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Local / National TV and radio</a:t>
          </a:r>
          <a:endParaRPr lang="en-US" dirty="0">
            <a:latin typeface="Cambria"/>
            <a:cs typeface="Cambria"/>
          </a:endParaRPr>
        </a:p>
      </dgm:t>
    </dgm:pt>
    <dgm:pt modelId="{91AD7029-4E97-544A-BEDA-D016095D0D9C}" type="parTrans" cxnId="{34E644F8-02E2-F34C-A50A-475F4B070D9D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C3545369-0DD3-EB4B-A90B-9184AEFBF2C4}" type="sibTrans" cxnId="{34E644F8-02E2-F34C-A50A-475F4B070D9D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9A4C7919-6393-744F-89D7-09C62459CFEE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  <a:latin typeface="Cambria"/>
              <a:cs typeface="Cambria"/>
            </a:rPr>
            <a:t>UN intelligence</a:t>
          </a:r>
          <a:endParaRPr lang="en-US" dirty="0">
            <a:solidFill>
              <a:srgbClr val="0000FF"/>
            </a:solidFill>
            <a:latin typeface="Cambria"/>
            <a:cs typeface="Cambria"/>
          </a:endParaRPr>
        </a:p>
      </dgm:t>
    </dgm:pt>
    <dgm:pt modelId="{EC1551AB-EEBE-2543-8C70-DB958F60F6AA}" type="parTrans" cxnId="{03EDA230-5199-5B4B-A64E-A94C77DD8CE1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94661A8D-7FF8-5642-AD33-68A7CC313116}" type="sibTrans" cxnId="{03EDA230-5199-5B4B-A64E-A94C77DD8CE1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620E9339-2E0F-144F-8593-2D52FB9D216D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Sit reps</a:t>
          </a:r>
          <a:endParaRPr lang="en-US" dirty="0">
            <a:latin typeface="Cambria"/>
            <a:cs typeface="Cambria"/>
          </a:endParaRPr>
        </a:p>
      </dgm:t>
    </dgm:pt>
    <dgm:pt modelId="{57C859B9-9E58-1949-978E-7BF9AE0A0482}" type="parTrans" cxnId="{98A3094C-630E-7540-9A4B-AF95EEF35A1D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0488DE8C-5DF4-4A4F-B70F-42BCAF25CB5F}" type="sibTrans" cxnId="{98A3094C-630E-7540-9A4B-AF95EEF35A1D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A1DC2A62-38C2-5A40-9E62-1DC422ED8F3A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Humanitarian Information </a:t>
          </a:r>
          <a:r>
            <a:rPr lang="en-US" dirty="0" err="1" smtClean="0">
              <a:latin typeface="Cambria"/>
              <a:cs typeface="Cambria"/>
            </a:rPr>
            <a:t>Centres</a:t>
          </a:r>
          <a:endParaRPr lang="en-US" dirty="0">
            <a:latin typeface="Cambria"/>
            <a:cs typeface="Cambria"/>
          </a:endParaRPr>
        </a:p>
      </dgm:t>
    </dgm:pt>
    <dgm:pt modelId="{35676192-7C12-094B-A619-60B6FCD0FE8C}" type="parTrans" cxnId="{41D49EF3-55AC-9C49-9B8C-F1122C7E2D56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07717E96-92C8-D24F-A5EA-EF08253214EE}" type="sibTrans" cxnId="{41D49EF3-55AC-9C49-9B8C-F1122C7E2D56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0B3CBCDB-784D-6542-852A-26AAEB63E153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Blogs</a:t>
          </a:r>
          <a:endParaRPr lang="en-US" dirty="0">
            <a:latin typeface="Cambria"/>
            <a:cs typeface="Cambria"/>
          </a:endParaRPr>
        </a:p>
      </dgm:t>
    </dgm:pt>
    <dgm:pt modelId="{D26CEACA-55C4-784C-AD02-9CB0DEA6C795}" type="parTrans" cxnId="{D1A2D038-4913-1C4D-A0B6-DC00C6C883B8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7B67871F-15BD-FD42-99A3-EC80E325AF7A}" type="sibTrans" cxnId="{D1A2D038-4913-1C4D-A0B6-DC00C6C883B8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390948EC-0353-6E4B-9FD4-BC5B9994EA8B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SMS / MMS / Mobiles</a:t>
          </a:r>
          <a:endParaRPr lang="en-US" dirty="0">
            <a:latin typeface="Cambria"/>
            <a:cs typeface="Cambria"/>
          </a:endParaRPr>
        </a:p>
      </dgm:t>
    </dgm:pt>
    <dgm:pt modelId="{EB88FD6C-3428-7349-B0BB-A20FCA14C394}" type="parTrans" cxnId="{7B1773FF-61F2-474F-B160-3DA35BB9A245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0B259B40-A534-FF4B-92E9-BA49E4DF70FB}" type="sibTrans" cxnId="{7B1773FF-61F2-474F-B160-3DA35BB9A245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5D9D93DC-3DAE-DC4B-AD98-06487104DDCA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Print media (mainstream / regional)</a:t>
          </a:r>
          <a:endParaRPr lang="en-US" dirty="0">
            <a:latin typeface="Cambria"/>
            <a:cs typeface="Cambria"/>
          </a:endParaRPr>
        </a:p>
      </dgm:t>
    </dgm:pt>
    <dgm:pt modelId="{7BED80C0-84B5-2D4A-9DB3-2512DACC4AD3}" type="parTrans" cxnId="{2A639BC6-469E-1241-A715-F31410287400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09BFB9B4-DDF5-594B-B6B2-3A2D09C0C577}" type="sibTrans" cxnId="{2A639BC6-469E-1241-A715-F31410287400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755800D1-E781-CF44-906F-E4E5D6284416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Agency databases / email lists</a:t>
          </a:r>
          <a:endParaRPr lang="en-US" dirty="0">
            <a:latin typeface="Cambria"/>
            <a:cs typeface="Cambria"/>
          </a:endParaRPr>
        </a:p>
      </dgm:t>
    </dgm:pt>
    <dgm:pt modelId="{D1545675-D5F5-CE45-BCB2-9467D7FF30FE}" type="parTrans" cxnId="{29DCA4D5-CD67-E44D-B3CB-B615882059C8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45B3334F-E5D0-D348-9440-6969E67F2B89}" type="sibTrans" cxnId="{29DCA4D5-CD67-E44D-B3CB-B615882059C8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AAAA01AC-EE4C-9A46-A05D-BA5311585F4B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Personal contacts / relationships</a:t>
          </a:r>
          <a:endParaRPr lang="en-US" dirty="0">
            <a:latin typeface="Cambria"/>
            <a:cs typeface="Cambria"/>
          </a:endParaRPr>
        </a:p>
      </dgm:t>
    </dgm:pt>
    <dgm:pt modelId="{FF012F2A-4CFB-1747-9ECB-51ABEF78261A}" type="parTrans" cxnId="{A20838B9-082C-CD4E-A5F5-36DD5473EA13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247ED8B6-26AE-0B44-B484-DCA5D15EA015}" type="sibTrans" cxnId="{A20838B9-082C-CD4E-A5F5-36DD5473EA13}">
      <dgm:prSet/>
      <dgm:spPr/>
      <dgm:t>
        <a:bodyPr/>
        <a:lstStyle/>
        <a:p>
          <a:endParaRPr lang="en-US">
            <a:latin typeface="Cambria"/>
            <a:cs typeface="Cambria"/>
          </a:endParaRPr>
        </a:p>
      </dgm:t>
    </dgm:pt>
    <dgm:pt modelId="{1FA95B13-B089-804E-BDC3-79DFFBDA0563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Social networks</a:t>
          </a:r>
          <a:endParaRPr lang="en-US" dirty="0">
            <a:latin typeface="Cambria"/>
            <a:cs typeface="Cambria"/>
          </a:endParaRPr>
        </a:p>
      </dgm:t>
    </dgm:pt>
    <dgm:pt modelId="{D750D2C1-B391-354F-8BBA-3A80BC702E61}" type="parTrans" cxnId="{7C50D265-CB52-8947-BDA8-AAF3BFF38EF4}">
      <dgm:prSet/>
      <dgm:spPr/>
      <dgm:t>
        <a:bodyPr/>
        <a:lstStyle/>
        <a:p>
          <a:endParaRPr lang="en-US"/>
        </a:p>
      </dgm:t>
    </dgm:pt>
    <dgm:pt modelId="{0DF169F3-6915-BC4A-8714-A1C44FCC2ADD}" type="sibTrans" cxnId="{7C50D265-CB52-8947-BDA8-AAF3BFF38EF4}">
      <dgm:prSet/>
      <dgm:spPr/>
      <dgm:t>
        <a:bodyPr/>
        <a:lstStyle/>
        <a:p>
          <a:endParaRPr lang="en-US"/>
        </a:p>
      </dgm:t>
    </dgm:pt>
    <dgm:pt modelId="{6FBD940C-D503-2746-935C-4C6ED9EEDECE}">
      <dgm:prSet phldrT="[Text]"/>
      <dgm:spPr/>
      <dgm:t>
        <a:bodyPr/>
        <a:lstStyle/>
        <a:p>
          <a:r>
            <a:rPr lang="en-US" dirty="0" smtClean="0">
              <a:latin typeface="Cambria"/>
              <a:cs typeface="Cambria"/>
            </a:rPr>
            <a:t>Alternative print media</a:t>
          </a:r>
          <a:endParaRPr lang="en-US" dirty="0">
            <a:latin typeface="Cambria"/>
            <a:cs typeface="Cambria"/>
          </a:endParaRPr>
        </a:p>
      </dgm:t>
    </dgm:pt>
    <dgm:pt modelId="{86DDCD78-4977-2C41-9C06-2C6EDBEE3D05}" type="parTrans" cxnId="{7FBE788C-1BE5-6F46-A3A9-B97CD07B581A}">
      <dgm:prSet/>
      <dgm:spPr/>
      <dgm:t>
        <a:bodyPr/>
        <a:lstStyle/>
        <a:p>
          <a:endParaRPr lang="en-US"/>
        </a:p>
      </dgm:t>
    </dgm:pt>
    <dgm:pt modelId="{4E8974F7-C3CF-644C-867E-83E724449C77}" type="sibTrans" cxnId="{7FBE788C-1BE5-6F46-A3A9-B97CD07B581A}">
      <dgm:prSet/>
      <dgm:spPr/>
      <dgm:t>
        <a:bodyPr/>
        <a:lstStyle/>
        <a:p>
          <a:endParaRPr lang="en-US"/>
        </a:p>
      </dgm:t>
    </dgm:pt>
    <dgm:pt modelId="{66B57C63-CAAB-F348-A4FF-BF247872265D}" type="pres">
      <dgm:prSet presAssocID="{6C8061EF-20D2-C441-83EA-E866FB7C28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11D478-80F4-FB4F-A04F-FD046251C3FE}" type="pres">
      <dgm:prSet presAssocID="{92E732FB-92DE-7F4F-AE20-C022870D49FC}" presName="circle1" presStyleLbl="node1" presStyleIdx="0" presStyleCnt="3"/>
      <dgm:spPr>
        <a:solidFill>
          <a:srgbClr val="FF0000"/>
        </a:solidFill>
        <a:effectLst>
          <a:outerShdw blurRad="635000" dist="22987" dir="5400000" algn="tl" rotWithShape="0">
            <a:srgbClr val="000000"/>
          </a:outerShdw>
        </a:effectLst>
      </dgm:spPr>
      <dgm:t>
        <a:bodyPr/>
        <a:lstStyle/>
        <a:p>
          <a:endParaRPr lang="en-US"/>
        </a:p>
      </dgm:t>
    </dgm:pt>
    <dgm:pt modelId="{B5AB75B0-FC71-514D-B057-716D0840A299}" type="pres">
      <dgm:prSet presAssocID="{92E732FB-92DE-7F4F-AE20-C022870D49FC}" presName="space" presStyleCnt="0"/>
      <dgm:spPr/>
    </dgm:pt>
    <dgm:pt modelId="{B9204FA7-F673-A14A-95E6-BCB4B4B8BA33}" type="pres">
      <dgm:prSet presAssocID="{92E732FB-92DE-7F4F-AE20-C022870D49FC}" presName="rect1" presStyleLbl="alignAcc1" presStyleIdx="0" presStyleCnt="3"/>
      <dgm:spPr/>
      <dgm:t>
        <a:bodyPr/>
        <a:lstStyle/>
        <a:p>
          <a:endParaRPr lang="en-US"/>
        </a:p>
      </dgm:t>
    </dgm:pt>
    <dgm:pt modelId="{42DE9E33-E887-F04D-800C-55EC1F1D6EFC}" type="pres">
      <dgm:prSet presAssocID="{EEB48C2F-A26C-E646-B4E9-793AB2DECB2A}" presName="vertSpace2" presStyleLbl="node1" presStyleIdx="0" presStyleCnt="3"/>
      <dgm:spPr/>
    </dgm:pt>
    <dgm:pt modelId="{366043E5-165D-EC40-A2D0-AA9CEAA4E0B9}" type="pres">
      <dgm:prSet presAssocID="{EEB48C2F-A26C-E646-B4E9-793AB2DECB2A}" presName="circle2" presStyleLbl="node1" presStyleIdx="1" presStyleCnt="3"/>
      <dgm:spPr>
        <a:solidFill>
          <a:srgbClr val="008000"/>
        </a:solidFill>
        <a:effectLst>
          <a:outerShdw blurRad="635000" dist="38100" dir="2700000" algn="tl" rotWithShape="0">
            <a:srgbClr val="000000"/>
          </a:outerShdw>
        </a:effectLst>
      </dgm:spPr>
    </dgm:pt>
    <dgm:pt modelId="{A7DF98BF-7431-1B4B-9AA7-A6066924221F}" type="pres">
      <dgm:prSet presAssocID="{EEB48C2F-A26C-E646-B4E9-793AB2DECB2A}" presName="rect2" presStyleLbl="alignAcc1" presStyleIdx="1" presStyleCnt="3" custLinFactNeighborY="584"/>
      <dgm:spPr/>
      <dgm:t>
        <a:bodyPr/>
        <a:lstStyle/>
        <a:p>
          <a:endParaRPr lang="en-US"/>
        </a:p>
      </dgm:t>
    </dgm:pt>
    <dgm:pt modelId="{97E883D5-B017-0041-A83A-AD3E149ED0A9}" type="pres">
      <dgm:prSet presAssocID="{9A4C7919-6393-744F-89D7-09C62459CFEE}" presName="vertSpace3" presStyleLbl="node1" presStyleIdx="1" presStyleCnt="3"/>
      <dgm:spPr/>
    </dgm:pt>
    <dgm:pt modelId="{14395263-F2EF-0C42-9ECE-F6C4F0F6D6D5}" type="pres">
      <dgm:prSet presAssocID="{9A4C7919-6393-744F-89D7-09C62459CFEE}" presName="circle3" presStyleLbl="node1" presStyleIdx="2" presStyleCnt="3"/>
      <dgm:spPr>
        <a:solidFill>
          <a:srgbClr val="0000FF"/>
        </a:solidFill>
        <a:effectLst>
          <a:outerShdw blurRad="635000" dist="50800" dir="16200000" algn="tl" rotWithShape="0">
            <a:srgbClr val="000000">
              <a:alpha val="43137"/>
            </a:srgbClr>
          </a:outerShdw>
        </a:effectLst>
      </dgm:spPr>
    </dgm:pt>
    <dgm:pt modelId="{B971E248-EF9A-EE4D-89FE-C8CA7128BC1E}" type="pres">
      <dgm:prSet presAssocID="{9A4C7919-6393-744F-89D7-09C62459CFEE}" presName="rect3" presStyleLbl="alignAcc1" presStyleIdx="2" presStyleCnt="3"/>
      <dgm:spPr/>
      <dgm:t>
        <a:bodyPr/>
        <a:lstStyle/>
        <a:p>
          <a:endParaRPr lang="en-US"/>
        </a:p>
      </dgm:t>
    </dgm:pt>
    <dgm:pt modelId="{71E5F0E7-1A96-B647-9C68-42506D1C8E23}" type="pres">
      <dgm:prSet presAssocID="{92E732FB-92DE-7F4F-AE20-C022870D49F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F2571-A1CE-A848-8018-462CA5452AF9}" type="pres">
      <dgm:prSet presAssocID="{92E732FB-92DE-7F4F-AE20-C022870D49F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CAA9E-3A3F-A14B-8DC5-9447A5F70AB9}" type="pres">
      <dgm:prSet presAssocID="{EEB48C2F-A26C-E646-B4E9-793AB2DECB2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F5F83-EB0E-8741-8F1D-FF7B18239480}" type="pres">
      <dgm:prSet presAssocID="{EEB48C2F-A26C-E646-B4E9-793AB2DECB2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66E6-D14E-0C47-9181-1FF340917DBA}" type="pres">
      <dgm:prSet presAssocID="{9A4C7919-6393-744F-89D7-09C62459CFE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C4E99-8AB8-C749-BB70-11DD94149263}" type="pres">
      <dgm:prSet presAssocID="{9A4C7919-6393-744F-89D7-09C62459CFE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39BC6-469E-1241-A715-F31410287400}" srcId="{EEB48C2F-A26C-E646-B4E9-793AB2DECB2A}" destId="{5D9D93DC-3DAE-DC4B-AD98-06487104DDCA}" srcOrd="2" destOrd="0" parTransId="{7BED80C0-84B5-2D4A-9DB3-2512DACC4AD3}" sibTransId="{09BFB9B4-DDF5-594B-B6B2-3A2D09C0C577}"/>
    <dgm:cxn modelId="{75702091-04FA-3848-A604-EA04478F53FF}" type="presOf" srcId="{B7ACA09B-6C74-CB44-A685-DA2256204E33}" destId="{4D6F5F83-EB0E-8741-8F1D-FF7B18239480}" srcOrd="0" destOrd="0" presId="urn:microsoft.com/office/officeart/2005/8/layout/target3"/>
    <dgm:cxn modelId="{29DCA4D5-CD67-E44D-B3CB-B615882059C8}" srcId="{9A4C7919-6393-744F-89D7-09C62459CFEE}" destId="{755800D1-E781-CF44-906F-E4E5D6284416}" srcOrd="2" destOrd="0" parTransId="{D1545675-D5F5-CE45-BCB2-9467D7FF30FE}" sibTransId="{45B3334F-E5D0-D348-9440-6969E67F2B89}"/>
    <dgm:cxn modelId="{ABA7B205-4444-A64B-B31A-EC53AA032A27}" srcId="{92E732FB-92DE-7F4F-AE20-C022870D49FC}" destId="{25B608A0-F1F9-884D-A7B1-0DED8280AFA5}" srcOrd="1" destOrd="0" parTransId="{0B55AC74-808A-F24C-ADD1-BF541CD6C023}" sibTransId="{0FE826C7-4E98-5947-B69C-98783301C3B8}"/>
    <dgm:cxn modelId="{7E90B054-24EE-7A42-9C52-BDAF95C5A2F8}" type="presOf" srcId="{92E732FB-92DE-7F4F-AE20-C022870D49FC}" destId="{B9204FA7-F673-A14A-95E6-BCB4B4B8BA33}" srcOrd="0" destOrd="0" presId="urn:microsoft.com/office/officeart/2005/8/layout/target3"/>
    <dgm:cxn modelId="{B2AC7530-E1A0-1743-A638-E6AD5FF52061}" type="presOf" srcId="{A1DC2A62-38C2-5A40-9E62-1DC422ED8F3A}" destId="{BB7C4E99-8AB8-C749-BB70-11DD94149263}" srcOrd="0" destOrd="1" presId="urn:microsoft.com/office/officeart/2005/8/layout/target3"/>
    <dgm:cxn modelId="{B5258235-3037-A944-8C11-4A880AD43600}" type="presOf" srcId="{390948EC-0353-6E4B-9FD4-BC5B9994EA8B}" destId="{BD0F2571-A1CE-A848-8018-462CA5452AF9}" srcOrd="0" destOrd="3" presId="urn:microsoft.com/office/officeart/2005/8/layout/target3"/>
    <dgm:cxn modelId="{7B1773FF-61F2-474F-B160-3DA35BB9A245}" srcId="{92E732FB-92DE-7F4F-AE20-C022870D49FC}" destId="{390948EC-0353-6E4B-9FD4-BC5B9994EA8B}" srcOrd="3" destOrd="0" parTransId="{EB88FD6C-3428-7349-B0BB-A20FCA14C394}" sibTransId="{0B259B40-A534-FF4B-92E9-BA49E4DF70FB}"/>
    <dgm:cxn modelId="{FEE640D0-85ED-834E-BA58-0E4D8FD6B8AE}" type="presOf" srcId="{92E732FB-92DE-7F4F-AE20-C022870D49FC}" destId="{71E5F0E7-1A96-B647-9C68-42506D1C8E23}" srcOrd="1" destOrd="0" presId="urn:microsoft.com/office/officeart/2005/8/layout/target3"/>
    <dgm:cxn modelId="{6AA0D254-E588-1140-A857-008722643BF0}" type="presOf" srcId="{EEB48C2F-A26C-E646-B4E9-793AB2DECB2A}" destId="{A7DF98BF-7431-1B4B-9AA7-A6066924221F}" srcOrd="0" destOrd="0" presId="urn:microsoft.com/office/officeart/2005/8/layout/target3"/>
    <dgm:cxn modelId="{6545FB1B-345E-914A-8AC9-37AEE930CB92}" type="presOf" srcId="{0B3CBCDB-784D-6542-852A-26AAEB63E153}" destId="{BD0F2571-A1CE-A848-8018-462CA5452AF9}" srcOrd="0" destOrd="2" presId="urn:microsoft.com/office/officeart/2005/8/layout/target3"/>
    <dgm:cxn modelId="{C59B3A70-9DFB-FE4F-B198-0611C69222C9}" type="presOf" srcId="{9A4C7919-6393-744F-89D7-09C62459CFEE}" destId="{47B266E6-D14E-0C47-9181-1FF340917DBA}" srcOrd="1" destOrd="0" presId="urn:microsoft.com/office/officeart/2005/8/layout/target3"/>
    <dgm:cxn modelId="{AEC89C0F-4DCB-5248-B9E1-ADF6F1CB9F55}" srcId="{EEB48C2F-A26C-E646-B4E9-793AB2DECB2A}" destId="{B7ACA09B-6C74-CB44-A685-DA2256204E33}" srcOrd="0" destOrd="0" parTransId="{ECC1A9D9-0766-0D4D-B412-131F90DD7AB5}" sibTransId="{6603EF6D-19AA-5145-B9F3-CB9063CACE7C}"/>
    <dgm:cxn modelId="{03EDA230-5199-5B4B-A64E-A94C77DD8CE1}" srcId="{6C8061EF-20D2-C441-83EA-E866FB7C2882}" destId="{9A4C7919-6393-744F-89D7-09C62459CFEE}" srcOrd="2" destOrd="0" parTransId="{EC1551AB-EEBE-2543-8C70-DB958F60F6AA}" sibTransId="{94661A8D-7FF8-5642-AD33-68A7CC313116}"/>
    <dgm:cxn modelId="{7344610F-5D45-F44E-8985-63E9392064BE}" type="presOf" srcId="{620E9339-2E0F-144F-8593-2D52FB9D216D}" destId="{BB7C4E99-8AB8-C749-BB70-11DD94149263}" srcOrd="0" destOrd="0" presId="urn:microsoft.com/office/officeart/2005/8/layout/target3"/>
    <dgm:cxn modelId="{81CD18AA-6B2D-954D-BC94-90016B680223}" type="presOf" srcId="{755800D1-E781-CF44-906F-E4E5D6284416}" destId="{BB7C4E99-8AB8-C749-BB70-11DD94149263}" srcOrd="0" destOrd="2" presId="urn:microsoft.com/office/officeart/2005/8/layout/target3"/>
    <dgm:cxn modelId="{34E644F8-02E2-F34C-A50A-475F4B070D9D}" srcId="{EEB48C2F-A26C-E646-B4E9-793AB2DECB2A}" destId="{5A924467-12C6-964A-B04D-5B96EAE0B837}" srcOrd="1" destOrd="0" parTransId="{91AD7029-4E97-544A-BEDA-D016095D0D9C}" sibTransId="{C3545369-0DD3-EB4B-A90B-9184AEFBF2C4}"/>
    <dgm:cxn modelId="{A20838B9-082C-CD4E-A5F5-36DD5473EA13}" srcId="{9A4C7919-6393-744F-89D7-09C62459CFEE}" destId="{AAAA01AC-EE4C-9A46-A05D-BA5311585F4B}" srcOrd="3" destOrd="0" parTransId="{FF012F2A-4CFB-1747-9ECB-51ABEF78261A}" sibTransId="{247ED8B6-26AE-0B44-B484-DCA5D15EA015}"/>
    <dgm:cxn modelId="{F81024DA-44A3-7F4B-9A65-337727B43819}" srcId="{6C8061EF-20D2-C441-83EA-E866FB7C2882}" destId="{EEB48C2F-A26C-E646-B4E9-793AB2DECB2A}" srcOrd="1" destOrd="0" parTransId="{0F893CFD-D0FB-424F-9449-D3F0FF5CFEE0}" sibTransId="{C30879A3-BE31-8F46-8137-F6D961853B8E}"/>
    <dgm:cxn modelId="{03286212-DB5F-4945-B37D-80A8C37C28FC}" type="presOf" srcId="{5D9D93DC-3DAE-DC4B-AD98-06487104DDCA}" destId="{4D6F5F83-EB0E-8741-8F1D-FF7B18239480}" srcOrd="0" destOrd="2" presId="urn:microsoft.com/office/officeart/2005/8/layout/target3"/>
    <dgm:cxn modelId="{7FBE788C-1BE5-6F46-A3A9-B97CD07B581A}" srcId="{EEB48C2F-A26C-E646-B4E9-793AB2DECB2A}" destId="{6FBD940C-D503-2746-935C-4C6ED9EEDECE}" srcOrd="3" destOrd="0" parTransId="{86DDCD78-4977-2C41-9C06-2C6EDBEE3D05}" sibTransId="{4E8974F7-C3CF-644C-867E-83E724449C77}"/>
    <dgm:cxn modelId="{41D49EF3-55AC-9C49-9B8C-F1122C7E2D56}" srcId="{9A4C7919-6393-744F-89D7-09C62459CFEE}" destId="{A1DC2A62-38C2-5A40-9E62-1DC422ED8F3A}" srcOrd="1" destOrd="0" parTransId="{35676192-7C12-094B-A619-60B6FCD0FE8C}" sibTransId="{07717E96-92C8-D24F-A5EA-EF08253214EE}"/>
    <dgm:cxn modelId="{9F67ADC4-098E-3245-8DB9-548CCCD3CD48}" type="presOf" srcId="{579452C1-11EA-4D4B-8BC0-DA532DE76946}" destId="{BD0F2571-A1CE-A848-8018-462CA5452AF9}" srcOrd="0" destOrd="0" presId="urn:microsoft.com/office/officeart/2005/8/layout/target3"/>
    <dgm:cxn modelId="{142930CE-E398-7D40-A4B8-C3875E3BCDC9}" type="presOf" srcId="{5A924467-12C6-964A-B04D-5B96EAE0B837}" destId="{4D6F5F83-EB0E-8741-8F1D-FF7B18239480}" srcOrd="0" destOrd="1" presId="urn:microsoft.com/office/officeart/2005/8/layout/target3"/>
    <dgm:cxn modelId="{98A3094C-630E-7540-9A4B-AF95EEF35A1D}" srcId="{9A4C7919-6393-744F-89D7-09C62459CFEE}" destId="{620E9339-2E0F-144F-8593-2D52FB9D216D}" srcOrd="0" destOrd="0" parTransId="{57C859B9-9E58-1949-978E-7BF9AE0A0482}" sibTransId="{0488DE8C-5DF4-4A4F-B70F-42BCAF25CB5F}"/>
    <dgm:cxn modelId="{4A7C0815-094D-BC48-AC9B-3C705B50C5D0}" type="presOf" srcId="{9A4C7919-6393-744F-89D7-09C62459CFEE}" destId="{B971E248-EF9A-EE4D-89FE-C8CA7128BC1E}" srcOrd="0" destOrd="0" presId="urn:microsoft.com/office/officeart/2005/8/layout/target3"/>
    <dgm:cxn modelId="{D1A2D038-4913-1C4D-A0B6-DC00C6C883B8}" srcId="{92E732FB-92DE-7F4F-AE20-C022870D49FC}" destId="{0B3CBCDB-784D-6542-852A-26AAEB63E153}" srcOrd="2" destOrd="0" parTransId="{D26CEACA-55C4-784C-AD02-9CB0DEA6C795}" sibTransId="{7B67871F-15BD-FD42-99A3-EC80E325AF7A}"/>
    <dgm:cxn modelId="{54E9273E-8424-BD49-9CBC-48A091DEC4D6}" type="presOf" srcId="{EEB48C2F-A26C-E646-B4E9-793AB2DECB2A}" destId="{49BCAA9E-3A3F-A14B-8DC5-9447A5F70AB9}" srcOrd="1" destOrd="0" presId="urn:microsoft.com/office/officeart/2005/8/layout/target3"/>
    <dgm:cxn modelId="{35EA9E15-2FA0-5C46-AAE6-5F5E9B7F80CC}" type="presOf" srcId="{6C8061EF-20D2-C441-83EA-E866FB7C2882}" destId="{66B57C63-CAAB-F348-A4FF-BF247872265D}" srcOrd="0" destOrd="0" presId="urn:microsoft.com/office/officeart/2005/8/layout/target3"/>
    <dgm:cxn modelId="{7C50D265-CB52-8947-BDA8-AAF3BFF38EF4}" srcId="{92E732FB-92DE-7F4F-AE20-C022870D49FC}" destId="{1FA95B13-B089-804E-BDC3-79DFFBDA0563}" srcOrd="4" destOrd="0" parTransId="{D750D2C1-B391-354F-8BBA-3A80BC702E61}" sibTransId="{0DF169F3-6915-BC4A-8714-A1C44FCC2ADD}"/>
    <dgm:cxn modelId="{3CFDD954-1DC9-BF4D-94F6-FE8D1D98AAA6}" type="presOf" srcId="{25B608A0-F1F9-884D-A7B1-0DED8280AFA5}" destId="{BD0F2571-A1CE-A848-8018-462CA5452AF9}" srcOrd="0" destOrd="1" presId="urn:microsoft.com/office/officeart/2005/8/layout/target3"/>
    <dgm:cxn modelId="{E92924CC-0E96-834E-9149-FB3E74C3433B}" type="presOf" srcId="{1FA95B13-B089-804E-BDC3-79DFFBDA0563}" destId="{BD0F2571-A1CE-A848-8018-462CA5452AF9}" srcOrd="0" destOrd="4" presId="urn:microsoft.com/office/officeart/2005/8/layout/target3"/>
    <dgm:cxn modelId="{CA70C025-6353-C24E-8B01-FC1F066B5CC8}" type="presOf" srcId="{6FBD940C-D503-2746-935C-4C6ED9EEDECE}" destId="{4D6F5F83-EB0E-8741-8F1D-FF7B18239480}" srcOrd="0" destOrd="3" presId="urn:microsoft.com/office/officeart/2005/8/layout/target3"/>
    <dgm:cxn modelId="{54E87732-F3C2-EC4E-8862-8E53C1C9EDD1}" srcId="{92E732FB-92DE-7F4F-AE20-C022870D49FC}" destId="{579452C1-11EA-4D4B-8BC0-DA532DE76946}" srcOrd="0" destOrd="0" parTransId="{00D1263A-CC86-2745-8084-355EB63237ED}" sibTransId="{0A4B947D-ECEE-2D42-9F2C-96F1E07ADE9A}"/>
    <dgm:cxn modelId="{12BF8720-CBA0-2D40-A0C1-17A0E792B3D9}" type="presOf" srcId="{AAAA01AC-EE4C-9A46-A05D-BA5311585F4B}" destId="{BB7C4E99-8AB8-C749-BB70-11DD94149263}" srcOrd="0" destOrd="3" presId="urn:microsoft.com/office/officeart/2005/8/layout/target3"/>
    <dgm:cxn modelId="{989C892C-8AA6-E44B-B503-B74ECB4C11CD}" srcId="{6C8061EF-20D2-C441-83EA-E866FB7C2882}" destId="{92E732FB-92DE-7F4F-AE20-C022870D49FC}" srcOrd="0" destOrd="0" parTransId="{81451DA8-33C9-8F44-A49A-3FEBD64AA826}" sibTransId="{5510904A-02B0-764F-BFD4-1416B379787F}"/>
    <dgm:cxn modelId="{7CB19340-A0C1-4B49-BE13-D4C12294A3A4}" type="presParOf" srcId="{66B57C63-CAAB-F348-A4FF-BF247872265D}" destId="{A311D478-80F4-FB4F-A04F-FD046251C3FE}" srcOrd="0" destOrd="0" presId="urn:microsoft.com/office/officeart/2005/8/layout/target3"/>
    <dgm:cxn modelId="{8E503972-6864-9345-8F2C-38D4CC791381}" type="presParOf" srcId="{66B57C63-CAAB-F348-A4FF-BF247872265D}" destId="{B5AB75B0-FC71-514D-B057-716D0840A299}" srcOrd="1" destOrd="0" presId="urn:microsoft.com/office/officeart/2005/8/layout/target3"/>
    <dgm:cxn modelId="{95835783-EC34-0645-B49A-EB51456EE21A}" type="presParOf" srcId="{66B57C63-CAAB-F348-A4FF-BF247872265D}" destId="{B9204FA7-F673-A14A-95E6-BCB4B4B8BA33}" srcOrd="2" destOrd="0" presId="urn:microsoft.com/office/officeart/2005/8/layout/target3"/>
    <dgm:cxn modelId="{4EA7CB2D-60D4-FE42-8BA8-C10ADC6CC220}" type="presParOf" srcId="{66B57C63-CAAB-F348-A4FF-BF247872265D}" destId="{42DE9E33-E887-F04D-800C-55EC1F1D6EFC}" srcOrd="3" destOrd="0" presId="urn:microsoft.com/office/officeart/2005/8/layout/target3"/>
    <dgm:cxn modelId="{C25374E2-074F-1F49-896E-53D73A7C9ADA}" type="presParOf" srcId="{66B57C63-CAAB-F348-A4FF-BF247872265D}" destId="{366043E5-165D-EC40-A2D0-AA9CEAA4E0B9}" srcOrd="4" destOrd="0" presId="urn:microsoft.com/office/officeart/2005/8/layout/target3"/>
    <dgm:cxn modelId="{30B5BB1D-B509-5541-A3BF-051F330022E5}" type="presParOf" srcId="{66B57C63-CAAB-F348-A4FF-BF247872265D}" destId="{A7DF98BF-7431-1B4B-9AA7-A6066924221F}" srcOrd="5" destOrd="0" presId="urn:microsoft.com/office/officeart/2005/8/layout/target3"/>
    <dgm:cxn modelId="{473C1288-C61B-8E45-A6ED-76F83CDF6359}" type="presParOf" srcId="{66B57C63-CAAB-F348-A4FF-BF247872265D}" destId="{97E883D5-B017-0041-A83A-AD3E149ED0A9}" srcOrd="6" destOrd="0" presId="urn:microsoft.com/office/officeart/2005/8/layout/target3"/>
    <dgm:cxn modelId="{CEC6C936-5110-C647-9AE9-EEB6CABF9981}" type="presParOf" srcId="{66B57C63-CAAB-F348-A4FF-BF247872265D}" destId="{14395263-F2EF-0C42-9ECE-F6C4F0F6D6D5}" srcOrd="7" destOrd="0" presId="urn:microsoft.com/office/officeart/2005/8/layout/target3"/>
    <dgm:cxn modelId="{50059D03-4EB7-364A-8897-13F0AE676D20}" type="presParOf" srcId="{66B57C63-CAAB-F348-A4FF-BF247872265D}" destId="{B971E248-EF9A-EE4D-89FE-C8CA7128BC1E}" srcOrd="8" destOrd="0" presId="urn:microsoft.com/office/officeart/2005/8/layout/target3"/>
    <dgm:cxn modelId="{8E42F3EF-517B-5848-85F8-7FBF48D93424}" type="presParOf" srcId="{66B57C63-CAAB-F348-A4FF-BF247872265D}" destId="{71E5F0E7-1A96-B647-9C68-42506D1C8E23}" srcOrd="9" destOrd="0" presId="urn:microsoft.com/office/officeart/2005/8/layout/target3"/>
    <dgm:cxn modelId="{F6C19D81-A64E-6741-B87D-A90C6A475383}" type="presParOf" srcId="{66B57C63-CAAB-F348-A4FF-BF247872265D}" destId="{BD0F2571-A1CE-A848-8018-462CA5452AF9}" srcOrd="10" destOrd="0" presId="urn:microsoft.com/office/officeart/2005/8/layout/target3"/>
    <dgm:cxn modelId="{3255EDAB-2033-4C4A-9F5D-A85B42AFCFFD}" type="presParOf" srcId="{66B57C63-CAAB-F348-A4FF-BF247872265D}" destId="{49BCAA9E-3A3F-A14B-8DC5-9447A5F70AB9}" srcOrd="11" destOrd="0" presId="urn:microsoft.com/office/officeart/2005/8/layout/target3"/>
    <dgm:cxn modelId="{32C63728-35D2-AB47-B13A-CE63C58B84B3}" type="presParOf" srcId="{66B57C63-CAAB-F348-A4FF-BF247872265D}" destId="{4D6F5F83-EB0E-8741-8F1D-FF7B18239480}" srcOrd="12" destOrd="0" presId="urn:microsoft.com/office/officeart/2005/8/layout/target3"/>
    <dgm:cxn modelId="{B281C030-BE20-4A47-8532-3A26C7A16C37}" type="presParOf" srcId="{66B57C63-CAAB-F348-A4FF-BF247872265D}" destId="{47B266E6-D14E-0C47-9181-1FF340917DBA}" srcOrd="13" destOrd="0" presId="urn:microsoft.com/office/officeart/2005/8/layout/target3"/>
    <dgm:cxn modelId="{99A702AF-89E3-594D-8536-9F3E11DE7B75}" type="presParOf" srcId="{66B57C63-CAAB-F348-A4FF-BF247872265D}" destId="{BB7C4E99-8AB8-C749-BB70-11DD94149263}" srcOrd="1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3F93903-DB79-9D4F-AA6B-658C146998E6}" type="datetimeFigureOut">
              <a:rPr lang="en-US" smtClean="0"/>
              <a:t>6/19/09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13BE74AD-4B6F-6048-96CD-4A81F7215C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diagramColors" Target="../diagrams/colors1.xml"/><Relationship Id="rId4" Type="http://schemas.openxmlformats.org/officeDocument/2006/relationships/diagramLayout" Target="../diagrams/layou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diagramData" Target="../diagrams/data1.xml"/><Relationship Id="rId5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8" y="3920172"/>
            <a:ext cx="7034672" cy="187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New media and humanitarian aid</a:t>
            </a:r>
          </a:p>
          <a:p>
            <a:endParaRPr lang="en-US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Daniel Stauffacher</a:t>
            </a:r>
          </a:p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Chairman, ICT4Peace Foundation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shahidi_button4_400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0096" r="-30096"/>
          <a:stretch>
            <a:fillRect/>
          </a:stretch>
        </p:blipFill>
        <p:spPr>
          <a:xfrm>
            <a:off x="1371600" y="1219200"/>
            <a:ext cx="6225407" cy="3886200"/>
          </a:xfrm>
          <a:effectLst>
            <a:outerShdw blurRad="6985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553" r="-9553"/>
          <a:stretch>
            <a:fillRect/>
          </a:stretch>
        </p:blipFill>
        <p:spPr>
          <a:xfrm>
            <a:off x="685800" y="1828800"/>
            <a:ext cx="7620000" cy="3899397"/>
          </a:xfrm>
          <a:effectLst>
            <a:outerShdw blurRad="698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11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ICT4Peace Crisis Information Management Demonstrator</a:t>
            </a:r>
            <a: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/>
            </a:r>
            <a:b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</a:br>
            <a:r>
              <a:rPr lang="en-US" sz="2000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http://cimd.ict4peace.org/</a:t>
            </a:r>
            <a:endParaRPr lang="en-US" b="0" dirty="0" smtClean="0">
              <a:solidFill>
                <a:srgbClr val="42453F"/>
              </a:solidFill>
              <a:effectLst/>
              <a:latin typeface="Calibri"/>
              <a:ea typeface="Cambria" pitchFamily="-65" charset="0"/>
              <a:cs typeface="Calibri"/>
            </a:endParaRPr>
          </a:p>
        </p:txBody>
      </p:sp>
      <p:pic>
        <p:nvPicPr>
          <p:cNvPr id="6" name="Picture 5" descr="LOGO 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" y="758952"/>
            <a:ext cx="8183880" cy="5108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ICT4Peace CIMD designed to qualify crowd sourced information to aid critical decision making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Can be accessed over the web and mobile phones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Can plug into other systems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Gets information from Twitter, RSS feeds, SMS, email and web form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Information qualification built in to backend – to ensure only accurate information feeds decision making</a:t>
            </a:r>
          </a:p>
        </p:txBody>
      </p:sp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Twitter on Iran a key source of information, but how representative was it? Did it capture rural opinion?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Twitter empowers citizens to report in real time, but how accurate are these reports? Are instant experts trustworthy? Are eye witness reports always right? 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How can information be shared at a time of crisis amongst key international and domestic actors? Is interoperability vital to saving lives?  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What mechanisms can help verify crowd-sourced information?</a:t>
            </a:r>
          </a:p>
        </p:txBody>
      </p:sp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Questions to ponder</a:t>
            </a:r>
            <a:endParaRPr lang="en-US" b="0" dirty="0" smtClean="0">
              <a:solidFill>
                <a:srgbClr val="42453F"/>
              </a:solidFill>
              <a:effectLst/>
              <a:latin typeface="Calibri"/>
              <a:ea typeface="Cambria" pitchFamily="-65" charset="0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Policy makers need to embrace, not resist, new media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Interoperability is fundamentally important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Better information and knowledge management vital to crisis prevention, mitigation and recovery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Buy in from senior management in institutions vital to success of crisis information management mechanisms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Need to treat beneficiaries as partners, not just as recipients</a:t>
            </a:r>
          </a:p>
        </p:txBody>
      </p:sp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Challenges to meet	</a:t>
            </a:r>
            <a:endParaRPr lang="en-US" b="0" dirty="0" smtClean="0">
              <a:solidFill>
                <a:srgbClr val="42453F"/>
              </a:solidFill>
              <a:effectLst/>
              <a:latin typeface="Calibri"/>
              <a:ea typeface="Cambria" pitchFamily="-65" charset="0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" y="1485900"/>
            <a:ext cx="8229600" cy="24765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Thank you!</a:t>
            </a:r>
            <a:b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</a:br>
            <a: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/>
            </a:r>
            <a:b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</a:br>
            <a:r>
              <a:rPr lang="en-US" sz="2222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danielstauffacher@ict4peace.org</a:t>
            </a:r>
            <a:br>
              <a:rPr lang="en-US" sz="2222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</a:br>
            <a:r>
              <a:rPr lang="en-US" sz="2222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http://www.ict4peace.org</a:t>
            </a:r>
            <a:endParaRPr lang="en-US" b="0" dirty="0" smtClean="0">
              <a:solidFill>
                <a:srgbClr val="42453F"/>
              </a:solidFill>
              <a:effectLst/>
              <a:latin typeface="Calibri"/>
              <a:ea typeface="Cambria" pitchFamily="-65" charset="0"/>
              <a:cs typeface="Calibri"/>
            </a:endParaRPr>
          </a:p>
        </p:txBody>
      </p:sp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Mobiles, the web and the Internet have changed the face of humanitarian aid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It’s still dirty, hard work on the ground, but decisions are increasingly made on the basis of information coming from a range of new sources, including directly from victims and beneficiaries. 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Can these sources be trusted? How can information be verified, disseminated and shared? 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What is the Foundation doing?</a:t>
            </a:r>
          </a:p>
          <a:p>
            <a:endParaRPr lang="en-US" dirty="0">
              <a:solidFill>
                <a:srgbClr val="42453F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“My name is Mohammed </a:t>
            </a:r>
            <a:r>
              <a:rPr lang="en-US" i="1" dirty="0" err="1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Sokor</a:t>
            </a:r>
            <a:r>
              <a:rPr lang="en-US" i="1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, writing to you from </a:t>
            </a:r>
            <a:r>
              <a:rPr lang="en-US" i="1" dirty="0" err="1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Dagahaley</a:t>
            </a:r>
            <a:r>
              <a:rPr lang="en-US" i="1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 refugee camp in </a:t>
            </a:r>
            <a:r>
              <a:rPr lang="en-US" i="1" dirty="0" err="1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Dadaab</a:t>
            </a:r>
            <a:r>
              <a:rPr lang="en-US" i="1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. Dear Sir, there is an alarming issue here. People are given too few </a:t>
            </a:r>
            <a:r>
              <a:rPr lang="en-US" i="1" dirty="0" err="1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kilogrammes</a:t>
            </a:r>
            <a:r>
              <a:rPr lang="en-US" i="1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 of food. You must help.” </a:t>
            </a:r>
            <a:endParaRPr lang="en-US" i="1" dirty="0" smtClean="0">
              <a:solidFill>
                <a:srgbClr val="42453F"/>
              </a:solidFill>
              <a:latin typeface="Calibri"/>
              <a:ea typeface="Cambria" pitchFamily="-65" charset="0"/>
              <a:cs typeface="Calibri"/>
            </a:endParaRPr>
          </a:p>
          <a:p>
            <a:pPr>
              <a:buNone/>
            </a:pPr>
            <a:endParaRPr lang="en-US" dirty="0" smtClean="0">
              <a:solidFill>
                <a:srgbClr val="42453F"/>
              </a:solidFill>
              <a:latin typeface="Calibri"/>
              <a:ea typeface="Cambria" pitchFamily="-65" charset="0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SMS is already changing the way aid logistics are designed and implemented. 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ea typeface="Cambria" pitchFamily="-65" charset="0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It may never </a:t>
            </a:r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happen, but it would be interesting to</a:t>
            </a:r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 measure </a:t>
            </a:r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the impact on donor support if alongside regular food rations, WFP could hand out mobile phones and a list</a:t>
            </a:r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 of telephone number of agency heads.</a:t>
            </a:r>
          </a:p>
          <a:p>
            <a:endParaRPr lang="en-US" dirty="0">
              <a:solidFill>
                <a:srgbClr val="42453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f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538811" cy="4287838"/>
          </a:xfrm>
          <a:prstGeom prst="rect">
            <a:avLst/>
          </a:prstGeom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3400"/>
            <a:ext cx="7615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Google Earth on Darfur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Wikipedia</a:t>
            </a:r>
            <a:b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</a:br>
            <a:r>
              <a:rPr lang="en-US" sz="2222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http://en.wikipedia.org/wiki/26_November_2008_Mumbai_attacks</a:t>
            </a:r>
            <a:endParaRPr lang="en-US" b="0" dirty="0" smtClean="0">
              <a:solidFill>
                <a:srgbClr val="42453F"/>
              </a:solidFill>
              <a:effectLst/>
              <a:latin typeface="Calibri"/>
              <a:ea typeface="Cambria" pitchFamily="-65" charset="0"/>
              <a:cs typeface="Calibri"/>
            </a:endParaRPr>
          </a:p>
        </p:txBody>
      </p: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676400"/>
            <a:ext cx="8107680" cy="3840074"/>
          </a:xfrm>
          <a:prstGeom prst="rect">
            <a:avLst/>
          </a:prstGeom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18388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400+ edits / updates</a:t>
            </a: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100+ authors</a:t>
            </a:r>
            <a:endParaRPr lang="en-US" dirty="0" smtClean="0">
              <a:solidFill>
                <a:srgbClr val="42453F"/>
              </a:solidFill>
              <a:latin typeface="Calibri"/>
              <a:ea typeface="Cambria" pitchFamily="-65" charset="0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All less </a:t>
            </a:r>
            <a:r>
              <a:rPr lang="en-US" dirty="0" smtClean="0">
                <a:solidFill>
                  <a:srgbClr val="42453F"/>
                </a:solidFill>
                <a:latin typeface="Calibri"/>
                <a:ea typeface="Cambria" pitchFamily="-65" charset="0"/>
                <a:cs typeface="Calibri"/>
              </a:rPr>
              <a:t>than 24 hours after first attack</a:t>
            </a:r>
          </a:p>
          <a:p>
            <a:endParaRPr lang="en-US" dirty="0">
              <a:solidFill>
                <a:srgbClr val="42453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920" y="1485900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Wikipedia</a:t>
            </a:r>
            <a:br>
              <a:rPr lang="en-US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</a:br>
            <a:r>
              <a:rPr lang="en-US" sz="2222" b="0" dirty="0" smtClean="0">
                <a:solidFill>
                  <a:srgbClr val="42453F"/>
                </a:solidFill>
                <a:effectLst/>
                <a:latin typeface="Calibri"/>
                <a:ea typeface="Cambria" pitchFamily="-65" charset="0"/>
                <a:cs typeface="Calibri"/>
              </a:rPr>
              <a:t>http://en.wikipedia.org/wiki/26_November_2008_Mumbai_attacks</a:t>
            </a:r>
            <a:endParaRPr lang="en-US" b="0" dirty="0" smtClean="0">
              <a:solidFill>
                <a:srgbClr val="42453F"/>
              </a:solidFill>
              <a:effectLst/>
              <a:latin typeface="Calibri"/>
              <a:ea typeface="Cambria" pitchFamily="-65" charset="0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526280" cy="51084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Myanmar’s Saffron Revolution in 2007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100,000 </a:t>
            </a:r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people joined a Facebook group supporting the monks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No international TV crews allowed in the country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Mobile phone cameras were the first footage of the monks protest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Blogs from Rangoon were the only sources of information</a:t>
            </a:r>
          </a:p>
          <a:p>
            <a:endParaRPr lang="en-US" dirty="0" smtClean="0">
              <a:solidFill>
                <a:srgbClr val="42453F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The junta shut down all Internet and mobile communications</a:t>
            </a:r>
            <a:r>
              <a:rPr lang="en-US" dirty="0" smtClean="0">
                <a:solidFill>
                  <a:srgbClr val="42453F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pic>
        <p:nvPicPr>
          <p:cNvPr id="6" name="Picture 5" descr="20070925223821_20070924-rangoon-mizzim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90600"/>
            <a:ext cx="3421062" cy="3886200"/>
          </a:xfrm>
          <a:prstGeom prst="rect">
            <a:avLst/>
          </a:prstGeom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762000"/>
          <a:ext cx="76962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5943600"/>
            <a:ext cx="2011680" cy="5350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67077" y="1025500"/>
            <a:ext cx="3865206" cy="1335484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wn Arrow 5"/>
          <p:cNvSpPr/>
          <p:nvPr/>
        </p:nvSpPr>
        <p:spPr>
          <a:xfrm>
            <a:off x="4125057" y="4348891"/>
            <a:ext cx="749071" cy="756509"/>
          </a:xfrm>
          <a:prstGeom prst="downArrow">
            <a:avLst/>
          </a:prstGeom>
          <a:solidFill>
            <a:srgbClr val="CC6600"/>
          </a:solidFill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2694599" y="4945499"/>
            <a:ext cx="3595541" cy="693301"/>
            <a:chOff x="1981219" y="6029317"/>
            <a:chExt cx="5143500" cy="996870"/>
          </a:xfrm>
        </p:grpSpPr>
        <p:sp>
          <p:nvSpPr>
            <p:cNvPr id="18" name="Rectangle 17"/>
            <p:cNvSpPr/>
            <p:nvPr/>
          </p:nvSpPr>
          <p:spPr>
            <a:xfrm>
              <a:off x="1981219" y="6029317"/>
              <a:ext cx="5143500" cy="8286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981219" y="6197505"/>
              <a:ext cx="5143500" cy="828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42453F"/>
                  </a:solidFill>
                  <a:latin typeface="Calibri"/>
                  <a:cs typeface="Calibri"/>
                </a:rPr>
                <a:t>Situational awareness</a:t>
              </a:r>
              <a:endParaRPr lang="en-US" sz="2800" kern="1200" dirty="0">
                <a:solidFill>
                  <a:srgbClr val="42453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2335" y="2464126"/>
            <a:ext cx="1348328" cy="1341446"/>
            <a:chOff x="3809047" y="2461448"/>
            <a:chExt cx="1928812" cy="1928812"/>
          </a:xfrm>
        </p:grpSpPr>
        <p:sp>
          <p:nvSpPr>
            <p:cNvPr id="16" name="Oval 15"/>
            <p:cNvSpPr/>
            <p:nvPr/>
          </p:nvSpPr>
          <p:spPr>
            <a:xfrm>
              <a:off x="3809047" y="2461448"/>
              <a:ext cx="1928812" cy="1928812"/>
            </a:xfrm>
            <a:prstGeom prst="ellipse">
              <a:avLst/>
            </a:prstGeom>
            <a:solidFill>
              <a:srgbClr val="0000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8"/>
            <p:cNvSpPr/>
            <p:nvPr/>
          </p:nvSpPr>
          <p:spPr>
            <a:xfrm>
              <a:off x="4091515" y="2743916"/>
              <a:ext cx="1363876" cy="136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Calibri"/>
                  <a:cs typeface="Calibri"/>
                </a:rPr>
                <a:t>Trusted intelligence / UN</a:t>
              </a:r>
              <a:endParaRPr lang="en-US" sz="14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07531" y="1457743"/>
            <a:ext cx="1348328" cy="1341446"/>
            <a:chOff x="2428874" y="1014410"/>
            <a:chExt cx="1928812" cy="1928812"/>
          </a:xfrm>
        </p:grpSpPr>
        <p:sp>
          <p:nvSpPr>
            <p:cNvPr id="14" name="Oval 13"/>
            <p:cNvSpPr/>
            <p:nvPr/>
          </p:nvSpPr>
          <p:spPr>
            <a:xfrm>
              <a:off x="2428874" y="1014410"/>
              <a:ext cx="1928812" cy="192881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2711342" y="1296878"/>
              <a:ext cx="1363876" cy="136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Calibri"/>
                  <a:cs typeface="Calibri"/>
                </a:rPr>
                <a:t>Traditional media</a:t>
              </a:r>
              <a:endParaRPr lang="en-US" sz="14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85822" y="1133411"/>
            <a:ext cx="1348328" cy="1341446"/>
            <a:chOff x="4400550" y="548066"/>
            <a:chExt cx="1928812" cy="1928812"/>
          </a:xfrm>
        </p:grpSpPr>
        <p:sp>
          <p:nvSpPr>
            <p:cNvPr id="12" name="Oval 11"/>
            <p:cNvSpPr/>
            <p:nvPr/>
          </p:nvSpPr>
          <p:spPr>
            <a:xfrm>
              <a:off x="4400550" y="548066"/>
              <a:ext cx="1928812" cy="1928812"/>
            </a:xfrm>
            <a:prstGeom prst="ellipse">
              <a:avLst/>
            </a:prstGeom>
            <a:solidFill>
              <a:srgbClr val="CC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4683018" y="830534"/>
              <a:ext cx="1363876" cy="136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Calibri"/>
                  <a:cs typeface="Calibri"/>
                </a:rPr>
                <a:t>Citizen journalism / New Media</a:t>
              </a:r>
              <a:endParaRPr lang="en-US" sz="1400" kern="1200" dirty="0">
                <a:latin typeface="Calibri"/>
                <a:cs typeface="Calibri"/>
              </a:endParaRPr>
            </a:p>
          </p:txBody>
        </p:sp>
      </p:grpSp>
      <p:sp>
        <p:nvSpPr>
          <p:cNvPr id="11" name=" 13"/>
          <p:cNvSpPr/>
          <p:nvPr/>
        </p:nvSpPr>
        <p:spPr>
          <a:xfrm>
            <a:off x="2410178" y="858240"/>
            <a:ext cx="4194798" cy="3338710"/>
          </a:xfrm>
          <a:prstGeom prst="funnel">
            <a:avLst/>
          </a:prstGeom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77</TotalTime>
  <Words>577</Words>
  <Application>Microsoft Macintosh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Wikipedia http://en.wikipedia.org/wiki/26_November_2008_Mumbai_attacks</vt:lpstr>
      <vt:lpstr>Wikipedia http://en.wikipedia.org/wiki/26_November_2008_Mumbai_attacks</vt:lpstr>
      <vt:lpstr>Slide 7</vt:lpstr>
      <vt:lpstr>Slide 8</vt:lpstr>
      <vt:lpstr>Slide 9</vt:lpstr>
      <vt:lpstr>Slide 10</vt:lpstr>
      <vt:lpstr>ICT4Peace Crisis Information Management Demonstrator http://cimd.ict4peace.org/</vt:lpstr>
      <vt:lpstr>Slide 12</vt:lpstr>
      <vt:lpstr>Questions to ponder</vt:lpstr>
      <vt:lpstr>Challenges to meet </vt:lpstr>
      <vt:lpstr>Thank you!  danielstauffacher@ict4peace.org http://www.ict4peace.org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Sanjana Hattotuwa</dc:creator>
  <cp:lastModifiedBy>Sanjana Hattotuwa</cp:lastModifiedBy>
  <cp:revision>3</cp:revision>
  <dcterms:created xsi:type="dcterms:W3CDTF">2009-06-19T15:49:43Z</dcterms:created>
  <dcterms:modified xsi:type="dcterms:W3CDTF">2009-06-19T17:07:19Z</dcterms:modified>
</cp:coreProperties>
</file>