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de-DE"/>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9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061EF-20D2-C441-83EA-E866FB7C2882}" type="doc">
      <dgm:prSet loTypeId="urn:microsoft.com/office/officeart/2005/8/layout/target3" loCatId="relationship" qsTypeId="urn:microsoft.com/office/officeart/2005/8/quickstyle/simple4" qsCatId="simple" csTypeId="urn:microsoft.com/office/officeart/2005/8/colors/accent1_2#1" csCatId="accent1" phldr="1"/>
      <dgm:spPr/>
      <dgm:t>
        <a:bodyPr/>
        <a:lstStyle/>
        <a:p>
          <a:endParaRPr lang="en-US"/>
        </a:p>
      </dgm:t>
    </dgm:pt>
    <dgm:pt modelId="{92E732FB-92DE-7F4F-AE20-C022870D49FC}">
      <dgm:prSet phldrT="[Text]"/>
      <dgm:spPr/>
      <dgm:t>
        <a:bodyPr/>
        <a:lstStyle/>
        <a:p>
          <a:r>
            <a:rPr lang="en-US" dirty="0" smtClean="0">
              <a:solidFill>
                <a:srgbClr val="FF0000"/>
              </a:solidFill>
              <a:latin typeface="Calibri"/>
              <a:cs typeface="Calibri"/>
            </a:rPr>
            <a:t>New media</a:t>
          </a:r>
          <a:endParaRPr lang="en-US" dirty="0">
            <a:solidFill>
              <a:srgbClr val="FF0000"/>
            </a:solidFill>
            <a:latin typeface="Calibri"/>
            <a:cs typeface="Calibri"/>
          </a:endParaRPr>
        </a:p>
      </dgm:t>
    </dgm:pt>
    <dgm:pt modelId="{81451DA8-33C9-8F44-A49A-3FEBD64AA826}" type="parTrans" cxnId="{989C892C-8AA6-E44B-B503-B74ECB4C11CD}">
      <dgm:prSet/>
      <dgm:spPr/>
      <dgm:t>
        <a:bodyPr/>
        <a:lstStyle/>
        <a:p>
          <a:endParaRPr lang="en-US">
            <a:latin typeface="Cambria"/>
            <a:cs typeface="Cambria"/>
          </a:endParaRPr>
        </a:p>
      </dgm:t>
    </dgm:pt>
    <dgm:pt modelId="{5510904A-02B0-764F-BFD4-1416B379787F}" type="sibTrans" cxnId="{989C892C-8AA6-E44B-B503-B74ECB4C11CD}">
      <dgm:prSet/>
      <dgm:spPr/>
      <dgm:t>
        <a:bodyPr/>
        <a:lstStyle/>
        <a:p>
          <a:endParaRPr lang="en-US">
            <a:latin typeface="Cambria"/>
            <a:cs typeface="Cambria"/>
          </a:endParaRPr>
        </a:p>
      </dgm:t>
    </dgm:pt>
    <dgm:pt modelId="{579452C1-11EA-4D4B-8BC0-DA532DE76946}">
      <dgm:prSet phldrT="[Text]"/>
      <dgm:spPr/>
      <dgm:t>
        <a:bodyPr/>
        <a:lstStyle/>
        <a:p>
          <a:r>
            <a:rPr lang="en-US" dirty="0" smtClean="0">
              <a:latin typeface="Calibri"/>
              <a:cs typeface="Calibri"/>
            </a:rPr>
            <a:t>Twitter</a:t>
          </a:r>
          <a:endParaRPr lang="en-US" dirty="0">
            <a:latin typeface="Calibri"/>
            <a:cs typeface="Calibri"/>
          </a:endParaRPr>
        </a:p>
      </dgm:t>
    </dgm:pt>
    <dgm:pt modelId="{00D1263A-CC86-2745-8084-355EB63237ED}" type="parTrans" cxnId="{54E87732-F3C2-EC4E-8862-8E53C1C9EDD1}">
      <dgm:prSet/>
      <dgm:spPr/>
      <dgm:t>
        <a:bodyPr/>
        <a:lstStyle/>
        <a:p>
          <a:endParaRPr lang="en-US">
            <a:latin typeface="Cambria"/>
            <a:cs typeface="Cambria"/>
          </a:endParaRPr>
        </a:p>
      </dgm:t>
    </dgm:pt>
    <dgm:pt modelId="{0A4B947D-ECEE-2D42-9F2C-96F1E07ADE9A}" type="sibTrans" cxnId="{54E87732-F3C2-EC4E-8862-8E53C1C9EDD1}">
      <dgm:prSet/>
      <dgm:spPr/>
      <dgm:t>
        <a:bodyPr/>
        <a:lstStyle/>
        <a:p>
          <a:endParaRPr lang="en-US">
            <a:latin typeface="Cambria"/>
            <a:cs typeface="Cambria"/>
          </a:endParaRPr>
        </a:p>
      </dgm:t>
    </dgm:pt>
    <dgm:pt modelId="{25B608A0-F1F9-884D-A7B1-0DED8280AFA5}">
      <dgm:prSet phldrT="[Text]"/>
      <dgm:spPr/>
      <dgm:t>
        <a:bodyPr/>
        <a:lstStyle/>
        <a:p>
          <a:r>
            <a:rPr lang="en-US" dirty="0" smtClean="0">
              <a:latin typeface="Calibri"/>
              <a:cs typeface="Calibri"/>
            </a:rPr>
            <a:t>Flickr</a:t>
          </a:r>
          <a:endParaRPr lang="en-US" dirty="0">
            <a:latin typeface="Calibri"/>
            <a:cs typeface="Calibri"/>
          </a:endParaRPr>
        </a:p>
      </dgm:t>
    </dgm:pt>
    <dgm:pt modelId="{0B55AC74-808A-F24C-ADD1-BF541CD6C023}" type="parTrans" cxnId="{ABA7B205-4444-A64B-B31A-EC53AA032A27}">
      <dgm:prSet/>
      <dgm:spPr/>
      <dgm:t>
        <a:bodyPr/>
        <a:lstStyle/>
        <a:p>
          <a:endParaRPr lang="en-US">
            <a:latin typeface="Cambria"/>
            <a:cs typeface="Cambria"/>
          </a:endParaRPr>
        </a:p>
      </dgm:t>
    </dgm:pt>
    <dgm:pt modelId="{0FE826C7-4E98-5947-B69C-98783301C3B8}" type="sibTrans" cxnId="{ABA7B205-4444-A64B-B31A-EC53AA032A27}">
      <dgm:prSet/>
      <dgm:spPr/>
      <dgm:t>
        <a:bodyPr/>
        <a:lstStyle/>
        <a:p>
          <a:endParaRPr lang="en-US">
            <a:latin typeface="Cambria"/>
            <a:cs typeface="Cambria"/>
          </a:endParaRPr>
        </a:p>
      </dgm:t>
    </dgm:pt>
    <dgm:pt modelId="{EEB48C2F-A26C-E646-B4E9-793AB2DECB2A}">
      <dgm:prSet phldrT="[Text]"/>
      <dgm:spPr/>
      <dgm:t>
        <a:bodyPr/>
        <a:lstStyle/>
        <a:p>
          <a:r>
            <a:rPr lang="en-US" dirty="0" smtClean="0">
              <a:solidFill>
                <a:srgbClr val="008000"/>
              </a:solidFill>
              <a:latin typeface="Calibri"/>
              <a:cs typeface="Calibri"/>
            </a:rPr>
            <a:t>Mainstream media</a:t>
          </a:r>
          <a:endParaRPr lang="en-US" dirty="0">
            <a:solidFill>
              <a:srgbClr val="008000"/>
            </a:solidFill>
            <a:latin typeface="Calibri"/>
            <a:cs typeface="Calibri"/>
          </a:endParaRPr>
        </a:p>
      </dgm:t>
    </dgm:pt>
    <dgm:pt modelId="{0F893CFD-D0FB-424F-9449-D3F0FF5CFEE0}" type="parTrans" cxnId="{F81024DA-44A3-7F4B-9A65-337727B43819}">
      <dgm:prSet/>
      <dgm:spPr/>
      <dgm:t>
        <a:bodyPr/>
        <a:lstStyle/>
        <a:p>
          <a:endParaRPr lang="en-US">
            <a:latin typeface="Cambria"/>
            <a:cs typeface="Cambria"/>
          </a:endParaRPr>
        </a:p>
      </dgm:t>
    </dgm:pt>
    <dgm:pt modelId="{C30879A3-BE31-8F46-8137-F6D961853B8E}" type="sibTrans" cxnId="{F81024DA-44A3-7F4B-9A65-337727B43819}">
      <dgm:prSet/>
      <dgm:spPr/>
      <dgm:t>
        <a:bodyPr/>
        <a:lstStyle/>
        <a:p>
          <a:endParaRPr lang="en-US">
            <a:latin typeface="Cambria"/>
            <a:cs typeface="Cambria"/>
          </a:endParaRPr>
        </a:p>
      </dgm:t>
    </dgm:pt>
    <dgm:pt modelId="{B7ACA09B-6C74-CB44-A685-DA2256204E33}">
      <dgm:prSet phldrT="[Text]"/>
      <dgm:spPr/>
      <dgm:t>
        <a:bodyPr/>
        <a:lstStyle/>
        <a:p>
          <a:r>
            <a:rPr lang="en-US" dirty="0" smtClean="0">
              <a:latin typeface="Calibri"/>
              <a:cs typeface="Calibri"/>
            </a:rPr>
            <a:t>CNN / BBC / Al Jazeera</a:t>
          </a:r>
          <a:endParaRPr lang="en-US" dirty="0">
            <a:latin typeface="Calibri"/>
            <a:cs typeface="Calibri"/>
          </a:endParaRPr>
        </a:p>
      </dgm:t>
    </dgm:pt>
    <dgm:pt modelId="{ECC1A9D9-0766-0D4D-B412-131F90DD7AB5}" type="parTrans" cxnId="{AEC89C0F-4DCB-5248-B9E1-ADF6F1CB9F55}">
      <dgm:prSet/>
      <dgm:spPr/>
      <dgm:t>
        <a:bodyPr/>
        <a:lstStyle/>
        <a:p>
          <a:endParaRPr lang="en-US">
            <a:latin typeface="Cambria"/>
            <a:cs typeface="Cambria"/>
          </a:endParaRPr>
        </a:p>
      </dgm:t>
    </dgm:pt>
    <dgm:pt modelId="{6603EF6D-19AA-5145-B9F3-CB9063CACE7C}" type="sibTrans" cxnId="{AEC89C0F-4DCB-5248-B9E1-ADF6F1CB9F55}">
      <dgm:prSet/>
      <dgm:spPr/>
      <dgm:t>
        <a:bodyPr/>
        <a:lstStyle/>
        <a:p>
          <a:endParaRPr lang="en-US">
            <a:latin typeface="Cambria"/>
            <a:cs typeface="Cambria"/>
          </a:endParaRPr>
        </a:p>
      </dgm:t>
    </dgm:pt>
    <dgm:pt modelId="{5A924467-12C6-964A-B04D-5B96EAE0B837}">
      <dgm:prSet phldrT="[Text]"/>
      <dgm:spPr/>
      <dgm:t>
        <a:bodyPr/>
        <a:lstStyle/>
        <a:p>
          <a:r>
            <a:rPr lang="en-US" dirty="0" smtClean="0">
              <a:latin typeface="Calibri"/>
              <a:cs typeface="Calibri"/>
            </a:rPr>
            <a:t>Local / National TV and radio</a:t>
          </a:r>
          <a:endParaRPr lang="en-US" dirty="0">
            <a:latin typeface="Calibri"/>
            <a:cs typeface="Calibri"/>
          </a:endParaRPr>
        </a:p>
      </dgm:t>
    </dgm:pt>
    <dgm:pt modelId="{91AD7029-4E97-544A-BEDA-D016095D0D9C}" type="parTrans" cxnId="{34E644F8-02E2-F34C-A50A-475F4B070D9D}">
      <dgm:prSet/>
      <dgm:spPr/>
      <dgm:t>
        <a:bodyPr/>
        <a:lstStyle/>
        <a:p>
          <a:endParaRPr lang="en-US">
            <a:latin typeface="Cambria"/>
            <a:cs typeface="Cambria"/>
          </a:endParaRPr>
        </a:p>
      </dgm:t>
    </dgm:pt>
    <dgm:pt modelId="{C3545369-0DD3-EB4B-A90B-9184AEFBF2C4}" type="sibTrans" cxnId="{34E644F8-02E2-F34C-A50A-475F4B070D9D}">
      <dgm:prSet/>
      <dgm:spPr/>
      <dgm:t>
        <a:bodyPr/>
        <a:lstStyle/>
        <a:p>
          <a:endParaRPr lang="en-US">
            <a:latin typeface="Cambria"/>
            <a:cs typeface="Cambria"/>
          </a:endParaRPr>
        </a:p>
      </dgm:t>
    </dgm:pt>
    <dgm:pt modelId="{620E9339-2E0F-144F-8593-2D52FB9D216D}">
      <dgm:prSet phldrT="[Text]"/>
      <dgm:spPr/>
      <dgm:t>
        <a:bodyPr/>
        <a:lstStyle/>
        <a:p>
          <a:r>
            <a:rPr lang="en-US" dirty="0" smtClean="0">
              <a:latin typeface="Calibri"/>
              <a:cs typeface="Calibri"/>
            </a:rPr>
            <a:t>Sit reps</a:t>
          </a:r>
          <a:endParaRPr lang="en-US" dirty="0">
            <a:latin typeface="Calibri"/>
            <a:cs typeface="Calibri"/>
          </a:endParaRPr>
        </a:p>
      </dgm:t>
    </dgm:pt>
    <dgm:pt modelId="{57C859B9-9E58-1949-978E-7BF9AE0A0482}" type="parTrans" cxnId="{98A3094C-630E-7540-9A4B-AF95EEF35A1D}">
      <dgm:prSet/>
      <dgm:spPr/>
      <dgm:t>
        <a:bodyPr/>
        <a:lstStyle/>
        <a:p>
          <a:endParaRPr lang="en-US">
            <a:latin typeface="Cambria"/>
            <a:cs typeface="Cambria"/>
          </a:endParaRPr>
        </a:p>
      </dgm:t>
    </dgm:pt>
    <dgm:pt modelId="{0488DE8C-5DF4-4A4F-B70F-42BCAF25CB5F}" type="sibTrans" cxnId="{98A3094C-630E-7540-9A4B-AF95EEF35A1D}">
      <dgm:prSet/>
      <dgm:spPr/>
      <dgm:t>
        <a:bodyPr/>
        <a:lstStyle/>
        <a:p>
          <a:endParaRPr lang="en-US">
            <a:latin typeface="Cambria"/>
            <a:cs typeface="Cambria"/>
          </a:endParaRPr>
        </a:p>
      </dgm:t>
    </dgm:pt>
    <dgm:pt modelId="{A1DC2A62-38C2-5A40-9E62-1DC422ED8F3A}">
      <dgm:prSet phldrT="[Text]"/>
      <dgm:spPr/>
      <dgm:t>
        <a:bodyPr/>
        <a:lstStyle/>
        <a:p>
          <a:r>
            <a:rPr lang="en-US" dirty="0" smtClean="0">
              <a:latin typeface="Calibri"/>
              <a:cs typeface="Calibri"/>
            </a:rPr>
            <a:t>Humanitarian Information </a:t>
          </a:r>
          <a:r>
            <a:rPr lang="en-US" dirty="0" err="1" smtClean="0">
              <a:latin typeface="Calibri"/>
              <a:cs typeface="Calibri"/>
            </a:rPr>
            <a:t>Centres</a:t>
          </a:r>
          <a:endParaRPr lang="en-US" dirty="0">
            <a:latin typeface="Calibri"/>
            <a:cs typeface="Calibri"/>
          </a:endParaRPr>
        </a:p>
      </dgm:t>
    </dgm:pt>
    <dgm:pt modelId="{35676192-7C12-094B-A619-60B6FCD0FE8C}" type="parTrans" cxnId="{41D49EF3-55AC-9C49-9B8C-F1122C7E2D56}">
      <dgm:prSet/>
      <dgm:spPr/>
      <dgm:t>
        <a:bodyPr/>
        <a:lstStyle/>
        <a:p>
          <a:endParaRPr lang="en-US">
            <a:latin typeface="Cambria"/>
            <a:cs typeface="Cambria"/>
          </a:endParaRPr>
        </a:p>
      </dgm:t>
    </dgm:pt>
    <dgm:pt modelId="{07717E96-92C8-D24F-A5EA-EF08253214EE}" type="sibTrans" cxnId="{41D49EF3-55AC-9C49-9B8C-F1122C7E2D56}">
      <dgm:prSet/>
      <dgm:spPr/>
      <dgm:t>
        <a:bodyPr/>
        <a:lstStyle/>
        <a:p>
          <a:endParaRPr lang="en-US">
            <a:latin typeface="Cambria"/>
            <a:cs typeface="Cambria"/>
          </a:endParaRPr>
        </a:p>
      </dgm:t>
    </dgm:pt>
    <dgm:pt modelId="{0B3CBCDB-784D-6542-852A-26AAEB63E153}">
      <dgm:prSet phldrT="[Text]"/>
      <dgm:spPr/>
      <dgm:t>
        <a:bodyPr/>
        <a:lstStyle/>
        <a:p>
          <a:r>
            <a:rPr lang="en-US" dirty="0" smtClean="0">
              <a:latin typeface="Calibri"/>
              <a:cs typeface="Calibri"/>
            </a:rPr>
            <a:t>Blogs</a:t>
          </a:r>
          <a:endParaRPr lang="en-US" dirty="0">
            <a:latin typeface="Calibri"/>
            <a:cs typeface="Calibri"/>
          </a:endParaRPr>
        </a:p>
      </dgm:t>
    </dgm:pt>
    <dgm:pt modelId="{D26CEACA-55C4-784C-AD02-9CB0DEA6C795}" type="parTrans" cxnId="{D1A2D038-4913-1C4D-A0B6-DC00C6C883B8}">
      <dgm:prSet/>
      <dgm:spPr/>
      <dgm:t>
        <a:bodyPr/>
        <a:lstStyle/>
        <a:p>
          <a:endParaRPr lang="en-US">
            <a:latin typeface="Cambria"/>
            <a:cs typeface="Cambria"/>
          </a:endParaRPr>
        </a:p>
      </dgm:t>
    </dgm:pt>
    <dgm:pt modelId="{7B67871F-15BD-FD42-99A3-EC80E325AF7A}" type="sibTrans" cxnId="{D1A2D038-4913-1C4D-A0B6-DC00C6C883B8}">
      <dgm:prSet/>
      <dgm:spPr/>
      <dgm:t>
        <a:bodyPr/>
        <a:lstStyle/>
        <a:p>
          <a:endParaRPr lang="en-US">
            <a:latin typeface="Cambria"/>
            <a:cs typeface="Cambria"/>
          </a:endParaRPr>
        </a:p>
      </dgm:t>
    </dgm:pt>
    <dgm:pt modelId="{390948EC-0353-6E4B-9FD4-BC5B9994EA8B}">
      <dgm:prSet phldrT="[Text]"/>
      <dgm:spPr/>
      <dgm:t>
        <a:bodyPr/>
        <a:lstStyle/>
        <a:p>
          <a:r>
            <a:rPr lang="en-US" dirty="0" smtClean="0">
              <a:latin typeface="Calibri"/>
              <a:cs typeface="Calibri"/>
            </a:rPr>
            <a:t>SMS / MMS / Mobiles</a:t>
          </a:r>
          <a:endParaRPr lang="en-US" dirty="0">
            <a:latin typeface="Calibri"/>
            <a:cs typeface="Calibri"/>
          </a:endParaRPr>
        </a:p>
      </dgm:t>
    </dgm:pt>
    <dgm:pt modelId="{EB88FD6C-3428-7349-B0BB-A20FCA14C394}" type="parTrans" cxnId="{7B1773FF-61F2-474F-B160-3DA35BB9A245}">
      <dgm:prSet/>
      <dgm:spPr/>
      <dgm:t>
        <a:bodyPr/>
        <a:lstStyle/>
        <a:p>
          <a:endParaRPr lang="en-US">
            <a:latin typeface="Cambria"/>
            <a:cs typeface="Cambria"/>
          </a:endParaRPr>
        </a:p>
      </dgm:t>
    </dgm:pt>
    <dgm:pt modelId="{0B259B40-A534-FF4B-92E9-BA49E4DF70FB}" type="sibTrans" cxnId="{7B1773FF-61F2-474F-B160-3DA35BB9A245}">
      <dgm:prSet/>
      <dgm:spPr/>
      <dgm:t>
        <a:bodyPr/>
        <a:lstStyle/>
        <a:p>
          <a:endParaRPr lang="en-US">
            <a:latin typeface="Cambria"/>
            <a:cs typeface="Cambria"/>
          </a:endParaRPr>
        </a:p>
      </dgm:t>
    </dgm:pt>
    <dgm:pt modelId="{5D9D93DC-3DAE-DC4B-AD98-06487104DDCA}">
      <dgm:prSet phldrT="[Text]"/>
      <dgm:spPr/>
      <dgm:t>
        <a:bodyPr/>
        <a:lstStyle/>
        <a:p>
          <a:r>
            <a:rPr lang="en-US" dirty="0" smtClean="0">
              <a:latin typeface="Calibri"/>
              <a:cs typeface="Calibri"/>
            </a:rPr>
            <a:t>Print media (mainstream / regional)</a:t>
          </a:r>
          <a:endParaRPr lang="en-US" dirty="0">
            <a:latin typeface="Calibri"/>
            <a:cs typeface="Calibri"/>
          </a:endParaRPr>
        </a:p>
      </dgm:t>
    </dgm:pt>
    <dgm:pt modelId="{7BED80C0-84B5-2D4A-9DB3-2512DACC4AD3}" type="parTrans" cxnId="{2A639BC6-469E-1241-A715-F31410287400}">
      <dgm:prSet/>
      <dgm:spPr/>
      <dgm:t>
        <a:bodyPr/>
        <a:lstStyle/>
        <a:p>
          <a:endParaRPr lang="en-US">
            <a:latin typeface="Cambria"/>
            <a:cs typeface="Cambria"/>
          </a:endParaRPr>
        </a:p>
      </dgm:t>
    </dgm:pt>
    <dgm:pt modelId="{09BFB9B4-DDF5-594B-B6B2-3A2D09C0C577}" type="sibTrans" cxnId="{2A639BC6-469E-1241-A715-F31410287400}">
      <dgm:prSet/>
      <dgm:spPr/>
      <dgm:t>
        <a:bodyPr/>
        <a:lstStyle/>
        <a:p>
          <a:endParaRPr lang="en-US">
            <a:latin typeface="Cambria"/>
            <a:cs typeface="Cambria"/>
          </a:endParaRPr>
        </a:p>
      </dgm:t>
    </dgm:pt>
    <dgm:pt modelId="{755800D1-E781-CF44-906F-E4E5D6284416}">
      <dgm:prSet phldrT="[Text]"/>
      <dgm:spPr/>
      <dgm:t>
        <a:bodyPr/>
        <a:lstStyle/>
        <a:p>
          <a:r>
            <a:rPr lang="en-US" dirty="0" smtClean="0">
              <a:latin typeface="Calibri"/>
              <a:cs typeface="Calibri"/>
            </a:rPr>
            <a:t>Agency databases / email lists</a:t>
          </a:r>
          <a:endParaRPr lang="en-US" dirty="0">
            <a:latin typeface="Calibri"/>
            <a:cs typeface="Calibri"/>
          </a:endParaRPr>
        </a:p>
      </dgm:t>
    </dgm:pt>
    <dgm:pt modelId="{D1545675-D5F5-CE45-BCB2-9467D7FF30FE}" type="parTrans" cxnId="{29DCA4D5-CD67-E44D-B3CB-B615882059C8}">
      <dgm:prSet/>
      <dgm:spPr/>
      <dgm:t>
        <a:bodyPr/>
        <a:lstStyle/>
        <a:p>
          <a:endParaRPr lang="en-US">
            <a:latin typeface="Cambria"/>
            <a:cs typeface="Cambria"/>
          </a:endParaRPr>
        </a:p>
      </dgm:t>
    </dgm:pt>
    <dgm:pt modelId="{45B3334F-E5D0-D348-9440-6969E67F2B89}" type="sibTrans" cxnId="{29DCA4D5-CD67-E44D-B3CB-B615882059C8}">
      <dgm:prSet/>
      <dgm:spPr/>
      <dgm:t>
        <a:bodyPr/>
        <a:lstStyle/>
        <a:p>
          <a:endParaRPr lang="en-US">
            <a:latin typeface="Cambria"/>
            <a:cs typeface="Cambria"/>
          </a:endParaRPr>
        </a:p>
      </dgm:t>
    </dgm:pt>
    <dgm:pt modelId="{AAAA01AC-EE4C-9A46-A05D-BA5311585F4B}">
      <dgm:prSet phldrT="[Text]"/>
      <dgm:spPr/>
      <dgm:t>
        <a:bodyPr/>
        <a:lstStyle/>
        <a:p>
          <a:r>
            <a:rPr lang="en-US" dirty="0" smtClean="0">
              <a:latin typeface="Calibri"/>
              <a:cs typeface="Calibri"/>
            </a:rPr>
            <a:t>Personal contacts / relationships</a:t>
          </a:r>
          <a:endParaRPr lang="en-US" dirty="0">
            <a:latin typeface="Calibri"/>
            <a:cs typeface="Calibri"/>
          </a:endParaRPr>
        </a:p>
      </dgm:t>
    </dgm:pt>
    <dgm:pt modelId="{FF012F2A-4CFB-1747-9ECB-51ABEF78261A}" type="parTrans" cxnId="{A20838B9-082C-CD4E-A5F5-36DD5473EA13}">
      <dgm:prSet/>
      <dgm:spPr/>
      <dgm:t>
        <a:bodyPr/>
        <a:lstStyle/>
        <a:p>
          <a:endParaRPr lang="en-US">
            <a:latin typeface="Cambria"/>
            <a:cs typeface="Cambria"/>
          </a:endParaRPr>
        </a:p>
      </dgm:t>
    </dgm:pt>
    <dgm:pt modelId="{247ED8B6-26AE-0B44-B484-DCA5D15EA015}" type="sibTrans" cxnId="{A20838B9-082C-CD4E-A5F5-36DD5473EA13}">
      <dgm:prSet/>
      <dgm:spPr/>
      <dgm:t>
        <a:bodyPr/>
        <a:lstStyle/>
        <a:p>
          <a:endParaRPr lang="en-US">
            <a:latin typeface="Cambria"/>
            <a:cs typeface="Cambria"/>
          </a:endParaRPr>
        </a:p>
      </dgm:t>
    </dgm:pt>
    <dgm:pt modelId="{1FA95B13-B089-804E-BDC3-79DFFBDA0563}">
      <dgm:prSet phldrT="[Text]"/>
      <dgm:spPr/>
      <dgm:t>
        <a:bodyPr/>
        <a:lstStyle/>
        <a:p>
          <a:r>
            <a:rPr lang="en-US" dirty="0" smtClean="0">
              <a:latin typeface="Calibri"/>
              <a:cs typeface="Calibri"/>
            </a:rPr>
            <a:t>Social networks</a:t>
          </a:r>
          <a:endParaRPr lang="en-US" dirty="0">
            <a:latin typeface="Calibri"/>
            <a:cs typeface="Calibri"/>
          </a:endParaRPr>
        </a:p>
      </dgm:t>
    </dgm:pt>
    <dgm:pt modelId="{D750D2C1-B391-354F-8BBA-3A80BC702E61}" type="parTrans" cxnId="{7C50D265-CB52-8947-BDA8-AAF3BFF38EF4}">
      <dgm:prSet/>
      <dgm:spPr/>
      <dgm:t>
        <a:bodyPr/>
        <a:lstStyle/>
        <a:p>
          <a:endParaRPr lang="en-US"/>
        </a:p>
      </dgm:t>
    </dgm:pt>
    <dgm:pt modelId="{0DF169F3-6915-BC4A-8714-A1C44FCC2ADD}" type="sibTrans" cxnId="{7C50D265-CB52-8947-BDA8-AAF3BFF38EF4}">
      <dgm:prSet/>
      <dgm:spPr/>
      <dgm:t>
        <a:bodyPr/>
        <a:lstStyle/>
        <a:p>
          <a:endParaRPr lang="en-US"/>
        </a:p>
      </dgm:t>
    </dgm:pt>
    <dgm:pt modelId="{6FBD940C-D503-2746-935C-4C6ED9EEDECE}">
      <dgm:prSet phldrT="[Text]"/>
      <dgm:spPr/>
      <dgm:t>
        <a:bodyPr/>
        <a:lstStyle/>
        <a:p>
          <a:r>
            <a:rPr lang="en-US" dirty="0" smtClean="0">
              <a:latin typeface="Calibri"/>
              <a:cs typeface="Calibri"/>
            </a:rPr>
            <a:t>Alternative print media</a:t>
          </a:r>
          <a:endParaRPr lang="en-US" dirty="0">
            <a:latin typeface="Calibri"/>
            <a:cs typeface="Calibri"/>
          </a:endParaRPr>
        </a:p>
      </dgm:t>
    </dgm:pt>
    <dgm:pt modelId="{86DDCD78-4977-2C41-9C06-2C6EDBEE3D05}" type="parTrans" cxnId="{7FBE788C-1BE5-6F46-A3A9-B97CD07B581A}">
      <dgm:prSet/>
      <dgm:spPr/>
      <dgm:t>
        <a:bodyPr/>
        <a:lstStyle/>
        <a:p>
          <a:endParaRPr lang="en-US"/>
        </a:p>
      </dgm:t>
    </dgm:pt>
    <dgm:pt modelId="{4E8974F7-C3CF-644C-867E-83E724449C77}" type="sibTrans" cxnId="{7FBE788C-1BE5-6F46-A3A9-B97CD07B581A}">
      <dgm:prSet/>
      <dgm:spPr/>
      <dgm:t>
        <a:bodyPr/>
        <a:lstStyle/>
        <a:p>
          <a:endParaRPr lang="en-US"/>
        </a:p>
      </dgm:t>
    </dgm:pt>
    <dgm:pt modelId="{4F471821-BF51-3D4D-99C4-6355C89ECBF9}">
      <dgm:prSet phldrT="[Text]"/>
      <dgm:spPr/>
      <dgm:t>
        <a:bodyPr/>
        <a:lstStyle/>
        <a:p>
          <a:r>
            <a:rPr lang="en-US" dirty="0" smtClean="0">
              <a:latin typeface="Calibri"/>
              <a:cs typeface="Calibri"/>
            </a:rPr>
            <a:t>Open Data Open </a:t>
          </a:r>
          <a:r>
            <a:rPr lang="en-US" dirty="0" err="1" smtClean="0">
              <a:latin typeface="Calibri"/>
              <a:cs typeface="Calibri"/>
            </a:rPr>
            <a:t>Gov</a:t>
          </a:r>
          <a:r>
            <a:rPr lang="en-US" dirty="0" smtClean="0">
              <a:latin typeface="Calibri"/>
              <a:cs typeface="Calibri"/>
            </a:rPr>
            <a:t> Data</a:t>
          </a:r>
          <a:endParaRPr lang="en-US" dirty="0">
            <a:latin typeface="Calibri"/>
            <a:cs typeface="Calibri"/>
          </a:endParaRPr>
        </a:p>
      </dgm:t>
    </dgm:pt>
    <dgm:pt modelId="{E46679DC-55E6-6046-ABB3-B32BD66BBD99}" type="parTrans" cxnId="{4DB3306A-BC97-FB45-9D22-3F809ABF62C2}">
      <dgm:prSet/>
      <dgm:spPr/>
      <dgm:t>
        <a:bodyPr/>
        <a:lstStyle/>
        <a:p>
          <a:endParaRPr lang="de-DE"/>
        </a:p>
      </dgm:t>
    </dgm:pt>
    <dgm:pt modelId="{31650F0B-CE44-C34A-A773-DC967B19B16A}" type="sibTrans" cxnId="{4DB3306A-BC97-FB45-9D22-3F809ABF62C2}">
      <dgm:prSet/>
      <dgm:spPr/>
      <dgm:t>
        <a:bodyPr/>
        <a:lstStyle/>
        <a:p>
          <a:endParaRPr lang="de-DE"/>
        </a:p>
      </dgm:t>
    </dgm:pt>
    <dgm:pt modelId="{9A4C7919-6393-744F-89D7-09C62459CFEE}">
      <dgm:prSet phldrT="[Text]"/>
      <dgm:spPr/>
      <dgm:t>
        <a:bodyPr/>
        <a:lstStyle/>
        <a:p>
          <a:r>
            <a:rPr lang="en-US" dirty="0" smtClean="0">
              <a:solidFill>
                <a:srgbClr val="0000FF"/>
              </a:solidFill>
              <a:latin typeface="Calibri"/>
              <a:cs typeface="Calibri"/>
            </a:rPr>
            <a:t>Traditional Sources</a:t>
          </a:r>
          <a:endParaRPr lang="en-US" dirty="0">
            <a:solidFill>
              <a:srgbClr val="0000FF"/>
            </a:solidFill>
            <a:latin typeface="Calibri"/>
            <a:cs typeface="Calibri"/>
          </a:endParaRPr>
        </a:p>
      </dgm:t>
    </dgm:pt>
    <dgm:pt modelId="{94661A8D-7FF8-5642-AD33-68A7CC313116}" type="sibTrans" cxnId="{03EDA230-5199-5B4B-A64E-A94C77DD8CE1}">
      <dgm:prSet/>
      <dgm:spPr/>
      <dgm:t>
        <a:bodyPr/>
        <a:lstStyle/>
        <a:p>
          <a:endParaRPr lang="en-US">
            <a:latin typeface="Cambria"/>
            <a:cs typeface="Cambria"/>
          </a:endParaRPr>
        </a:p>
      </dgm:t>
    </dgm:pt>
    <dgm:pt modelId="{EC1551AB-EEBE-2543-8C70-DB958F60F6AA}" type="parTrans" cxnId="{03EDA230-5199-5B4B-A64E-A94C77DD8CE1}">
      <dgm:prSet/>
      <dgm:spPr/>
      <dgm:t>
        <a:bodyPr/>
        <a:lstStyle/>
        <a:p>
          <a:endParaRPr lang="en-US">
            <a:latin typeface="Cambria"/>
            <a:cs typeface="Cambria"/>
          </a:endParaRPr>
        </a:p>
      </dgm:t>
    </dgm:pt>
    <dgm:pt modelId="{66B57C63-CAAB-F348-A4FF-BF247872265D}" type="pres">
      <dgm:prSet presAssocID="{6C8061EF-20D2-C441-83EA-E866FB7C2882}" presName="Name0" presStyleCnt="0">
        <dgm:presLayoutVars>
          <dgm:chMax val="7"/>
          <dgm:dir/>
          <dgm:animLvl val="lvl"/>
          <dgm:resizeHandles val="exact"/>
        </dgm:presLayoutVars>
      </dgm:prSet>
      <dgm:spPr/>
      <dgm:t>
        <a:bodyPr/>
        <a:lstStyle/>
        <a:p>
          <a:endParaRPr lang="en-US"/>
        </a:p>
      </dgm:t>
    </dgm:pt>
    <dgm:pt modelId="{A311D478-80F4-FB4F-A04F-FD046251C3FE}" type="pres">
      <dgm:prSet presAssocID="{92E732FB-92DE-7F4F-AE20-C022870D49FC}" presName="circle1" presStyleLbl="node1" presStyleIdx="0" presStyleCnt="3"/>
      <dgm:spPr>
        <a:solidFill>
          <a:srgbClr val="FF0000"/>
        </a:solidFill>
        <a:effectLst>
          <a:outerShdw blurRad="635000" dist="22987" dir="5400000" algn="tl" rotWithShape="0">
            <a:srgbClr val="000000"/>
          </a:outerShdw>
        </a:effectLst>
      </dgm:spPr>
    </dgm:pt>
    <dgm:pt modelId="{B5AB75B0-FC71-514D-B057-716D0840A299}" type="pres">
      <dgm:prSet presAssocID="{92E732FB-92DE-7F4F-AE20-C022870D49FC}" presName="space" presStyleCnt="0"/>
      <dgm:spPr/>
    </dgm:pt>
    <dgm:pt modelId="{B9204FA7-F673-A14A-95E6-BCB4B4B8BA33}" type="pres">
      <dgm:prSet presAssocID="{92E732FB-92DE-7F4F-AE20-C022870D49FC}" presName="rect1" presStyleLbl="alignAcc1" presStyleIdx="0" presStyleCnt="3"/>
      <dgm:spPr/>
      <dgm:t>
        <a:bodyPr/>
        <a:lstStyle/>
        <a:p>
          <a:endParaRPr lang="en-US"/>
        </a:p>
      </dgm:t>
    </dgm:pt>
    <dgm:pt modelId="{42DE9E33-E887-F04D-800C-55EC1F1D6EFC}" type="pres">
      <dgm:prSet presAssocID="{EEB48C2F-A26C-E646-B4E9-793AB2DECB2A}" presName="vertSpace2" presStyleLbl="node1" presStyleIdx="0" presStyleCnt="3"/>
      <dgm:spPr/>
    </dgm:pt>
    <dgm:pt modelId="{366043E5-165D-EC40-A2D0-AA9CEAA4E0B9}" type="pres">
      <dgm:prSet presAssocID="{EEB48C2F-A26C-E646-B4E9-793AB2DECB2A}" presName="circle2" presStyleLbl="node1" presStyleIdx="1" presStyleCnt="3"/>
      <dgm:spPr>
        <a:solidFill>
          <a:srgbClr val="008000"/>
        </a:solidFill>
        <a:effectLst>
          <a:outerShdw blurRad="635000" dist="38100" dir="2700000" algn="tl" rotWithShape="0">
            <a:srgbClr val="000000"/>
          </a:outerShdw>
        </a:effectLst>
      </dgm:spPr>
    </dgm:pt>
    <dgm:pt modelId="{A7DF98BF-7431-1B4B-9AA7-A6066924221F}" type="pres">
      <dgm:prSet presAssocID="{EEB48C2F-A26C-E646-B4E9-793AB2DECB2A}" presName="rect2" presStyleLbl="alignAcc1" presStyleIdx="1" presStyleCnt="3"/>
      <dgm:spPr/>
      <dgm:t>
        <a:bodyPr/>
        <a:lstStyle/>
        <a:p>
          <a:endParaRPr lang="en-US"/>
        </a:p>
      </dgm:t>
    </dgm:pt>
    <dgm:pt modelId="{97E883D5-B017-0041-A83A-AD3E149ED0A9}" type="pres">
      <dgm:prSet presAssocID="{9A4C7919-6393-744F-89D7-09C62459CFEE}" presName="vertSpace3" presStyleLbl="node1" presStyleIdx="1" presStyleCnt="3"/>
      <dgm:spPr/>
    </dgm:pt>
    <dgm:pt modelId="{14395263-F2EF-0C42-9ECE-F6C4F0F6D6D5}" type="pres">
      <dgm:prSet presAssocID="{9A4C7919-6393-744F-89D7-09C62459CFEE}" presName="circle3" presStyleLbl="node1" presStyleIdx="2" presStyleCnt="3"/>
      <dgm:spPr>
        <a:solidFill>
          <a:srgbClr val="0000FF"/>
        </a:solidFill>
        <a:effectLst>
          <a:outerShdw blurRad="635000" dist="50800" dir="16200000" algn="tl" rotWithShape="0">
            <a:srgbClr val="000000">
              <a:alpha val="43137"/>
            </a:srgbClr>
          </a:outerShdw>
        </a:effectLst>
      </dgm:spPr>
    </dgm:pt>
    <dgm:pt modelId="{B971E248-EF9A-EE4D-89FE-C8CA7128BC1E}" type="pres">
      <dgm:prSet presAssocID="{9A4C7919-6393-744F-89D7-09C62459CFEE}" presName="rect3" presStyleLbl="alignAcc1" presStyleIdx="2" presStyleCnt="3"/>
      <dgm:spPr/>
      <dgm:t>
        <a:bodyPr/>
        <a:lstStyle/>
        <a:p>
          <a:endParaRPr lang="en-US"/>
        </a:p>
      </dgm:t>
    </dgm:pt>
    <dgm:pt modelId="{71E5F0E7-1A96-B647-9C68-42506D1C8E23}" type="pres">
      <dgm:prSet presAssocID="{92E732FB-92DE-7F4F-AE20-C022870D49FC}" presName="rect1ParTx" presStyleLbl="alignAcc1" presStyleIdx="2" presStyleCnt="3">
        <dgm:presLayoutVars>
          <dgm:chMax val="1"/>
          <dgm:bulletEnabled val="1"/>
        </dgm:presLayoutVars>
      </dgm:prSet>
      <dgm:spPr/>
      <dgm:t>
        <a:bodyPr/>
        <a:lstStyle/>
        <a:p>
          <a:endParaRPr lang="en-US"/>
        </a:p>
      </dgm:t>
    </dgm:pt>
    <dgm:pt modelId="{BD0F2571-A1CE-A848-8018-462CA5452AF9}" type="pres">
      <dgm:prSet presAssocID="{92E732FB-92DE-7F4F-AE20-C022870D49FC}" presName="rect1ChTx" presStyleLbl="alignAcc1" presStyleIdx="2" presStyleCnt="3">
        <dgm:presLayoutVars>
          <dgm:bulletEnabled val="1"/>
        </dgm:presLayoutVars>
      </dgm:prSet>
      <dgm:spPr/>
      <dgm:t>
        <a:bodyPr/>
        <a:lstStyle/>
        <a:p>
          <a:endParaRPr lang="en-US"/>
        </a:p>
      </dgm:t>
    </dgm:pt>
    <dgm:pt modelId="{49BCAA9E-3A3F-A14B-8DC5-9447A5F70AB9}" type="pres">
      <dgm:prSet presAssocID="{EEB48C2F-A26C-E646-B4E9-793AB2DECB2A}" presName="rect2ParTx" presStyleLbl="alignAcc1" presStyleIdx="2" presStyleCnt="3">
        <dgm:presLayoutVars>
          <dgm:chMax val="1"/>
          <dgm:bulletEnabled val="1"/>
        </dgm:presLayoutVars>
      </dgm:prSet>
      <dgm:spPr/>
      <dgm:t>
        <a:bodyPr/>
        <a:lstStyle/>
        <a:p>
          <a:endParaRPr lang="en-US"/>
        </a:p>
      </dgm:t>
    </dgm:pt>
    <dgm:pt modelId="{4D6F5F83-EB0E-8741-8F1D-FF7B18239480}" type="pres">
      <dgm:prSet presAssocID="{EEB48C2F-A26C-E646-B4E9-793AB2DECB2A}" presName="rect2ChTx" presStyleLbl="alignAcc1" presStyleIdx="2" presStyleCnt="3">
        <dgm:presLayoutVars>
          <dgm:bulletEnabled val="1"/>
        </dgm:presLayoutVars>
      </dgm:prSet>
      <dgm:spPr/>
      <dgm:t>
        <a:bodyPr/>
        <a:lstStyle/>
        <a:p>
          <a:endParaRPr lang="en-US"/>
        </a:p>
      </dgm:t>
    </dgm:pt>
    <dgm:pt modelId="{47B266E6-D14E-0C47-9181-1FF340917DBA}" type="pres">
      <dgm:prSet presAssocID="{9A4C7919-6393-744F-89D7-09C62459CFEE}" presName="rect3ParTx" presStyleLbl="alignAcc1" presStyleIdx="2" presStyleCnt="3">
        <dgm:presLayoutVars>
          <dgm:chMax val="1"/>
          <dgm:bulletEnabled val="1"/>
        </dgm:presLayoutVars>
      </dgm:prSet>
      <dgm:spPr/>
      <dgm:t>
        <a:bodyPr/>
        <a:lstStyle/>
        <a:p>
          <a:endParaRPr lang="en-US"/>
        </a:p>
      </dgm:t>
    </dgm:pt>
    <dgm:pt modelId="{BB7C4E99-8AB8-C749-BB70-11DD94149263}" type="pres">
      <dgm:prSet presAssocID="{9A4C7919-6393-744F-89D7-09C62459CFEE}" presName="rect3ChTx" presStyleLbl="alignAcc1" presStyleIdx="2" presStyleCnt="3">
        <dgm:presLayoutVars>
          <dgm:bulletEnabled val="1"/>
        </dgm:presLayoutVars>
      </dgm:prSet>
      <dgm:spPr/>
      <dgm:t>
        <a:bodyPr/>
        <a:lstStyle/>
        <a:p>
          <a:endParaRPr lang="en-US"/>
        </a:p>
      </dgm:t>
    </dgm:pt>
  </dgm:ptLst>
  <dgm:cxnLst>
    <dgm:cxn modelId="{868CB7C7-28CA-8D49-9011-8146E66FFB99}" type="presOf" srcId="{92E732FB-92DE-7F4F-AE20-C022870D49FC}" destId="{B9204FA7-F673-A14A-95E6-BCB4B4B8BA33}" srcOrd="0" destOrd="0" presId="urn:microsoft.com/office/officeart/2005/8/layout/target3"/>
    <dgm:cxn modelId="{4DB3306A-BC97-FB45-9D22-3F809ABF62C2}" srcId="{9A4C7919-6393-744F-89D7-09C62459CFEE}" destId="{4F471821-BF51-3D4D-99C4-6355C89ECBF9}" srcOrd="1" destOrd="0" parTransId="{E46679DC-55E6-6046-ABB3-B32BD66BBD99}" sibTransId="{31650F0B-CE44-C34A-A773-DC967B19B16A}"/>
    <dgm:cxn modelId="{9A75D0EF-A361-504E-904D-0C0EC464D3C4}" type="presOf" srcId="{EEB48C2F-A26C-E646-B4E9-793AB2DECB2A}" destId="{A7DF98BF-7431-1B4B-9AA7-A6066924221F}" srcOrd="0" destOrd="0" presId="urn:microsoft.com/office/officeart/2005/8/layout/target3"/>
    <dgm:cxn modelId="{29DCA4D5-CD67-E44D-B3CB-B615882059C8}" srcId="{9A4C7919-6393-744F-89D7-09C62459CFEE}" destId="{755800D1-E781-CF44-906F-E4E5D6284416}" srcOrd="3" destOrd="0" parTransId="{D1545675-D5F5-CE45-BCB2-9467D7FF30FE}" sibTransId="{45B3334F-E5D0-D348-9440-6969E67F2B89}"/>
    <dgm:cxn modelId="{F81024DA-44A3-7F4B-9A65-337727B43819}" srcId="{6C8061EF-20D2-C441-83EA-E866FB7C2882}" destId="{EEB48C2F-A26C-E646-B4E9-793AB2DECB2A}" srcOrd="1" destOrd="0" parTransId="{0F893CFD-D0FB-424F-9449-D3F0FF5CFEE0}" sibTransId="{C30879A3-BE31-8F46-8137-F6D961853B8E}"/>
    <dgm:cxn modelId="{2A639BC6-469E-1241-A715-F31410287400}" srcId="{EEB48C2F-A26C-E646-B4E9-793AB2DECB2A}" destId="{5D9D93DC-3DAE-DC4B-AD98-06487104DDCA}" srcOrd="2" destOrd="0" parTransId="{7BED80C0-84B5-2D4A-9DB3-2512DACC4AD3}" sibTransId="{09BFB9B4-DDF5-594B-B6B2-3A2D09C0C577}"/>
    <dgm:cxn modelId="{41D49EF3-55AC-9C49-9B8C-F1122C7E2D56}" srcId="{9A4C7919-6393-744F-89D7-09C62459CFEE}" destId="{A1DC2A62-38C2-5A40-9E62-1DC422ED8F3A}" srcOrd="2" destOrd="0" parTransId="{35676192-7C12-094B-A619-60B6FCD0FE8C}" sibTransId="{07717E96-92C8-D24F-A5EA-EF08253214EE}"/>
    <dgm:cxn modelId="{A20838B9-082C-CD4E-A5F5-36DD5473EA13}" srcId="{9A4C7919-6393-744F-89D7-09C62459CFEE}" destId="{AAAA01AC-EE4C-9A46-A05D-BA5311585F4B}" srcOrd="4" destOrd="0" parTransId="{FF012F2A-4CFB-1747-9ECB-51ABEF78261A}" sibTransId="{247ED8B6-26AE-0B44-B484-DCA5D15EA015}"/>
    <dgm:cxn modelId="{54E87732-F3C2-EC4E-8862-8E53C1C9EDD1}" srcId="{92E732FB-92DE-7F4F-AE20-C022870D49FC}" destId="{579452C1-11EA-4D4B-8BC0-DA532DE76946}" srcOrd="0" destOrd="0" parTransId="{00D1263A-CC86-2745-8084-355EB63237ED}" sibTransId="{0A4B947D-ECEE-2D42-9F2C-96F1E07ADE9A}"/>
    <dgm:cxn modelId="{A6F47BC7-30EC-D548-819C-00A37B260C79}" type="presOf" srcId="{4F471821-BF51-3D4D-99C4-6355C89ECBF9}" destId="{BB7C4E99-8AB8-C749-BB70-11DD94149263}" srcOrd="0" destOrd="1" presId="urn:microsoft.com/office/officeart/2005/8/layout/target3"/>
    <dgm:cxn modelId="{136935E1-C0C8-BD48-A4B2-1FD3351690D6}" type="presOf" srcId="{A1DC2A62-38C2-5A40-9E62-1DC422ED8F3A}" destId="{BB7C4E99-8AB8-C749-BB70-11DD94149263}" srcOrd="0" destOrd="2" presId="urn:microsoft.com/office/officeart/2005/8/layout/target3"/>
    <dgm:cxn modelId="{2603D784-4714-3D42-8F12-C7DFD16B24A0}" type="presOf" srcId="{5A924467-12C6-964A-B04D-5B96EAE0B837}" destId="{4D6F5F83-EB0E-8741-8F1D-FF7B18239480}" srcOrd="0" destOrd="1" presId="urn:microsoft.com/office/officeart/2005/8/layout/target3"/>
    <dgm:cxn modelId="{03EDA230-5199-5B4B-A64E-A94C77DD8CE1}" srcId="{6C8061EF-20D2-C441-83EA-E866FB7C2882}" destId="{9A4C7919-6393-744F-89D7-09C62459CFEE}" srcOrd="2" destOrd="0" parTransId="{EC1551AB-EEBE-2543-8C70-DB958F60F6AA}" sibTransId="{94661A8D-7FF8-5642-AD33-68A7CC313116}"/>
    <dgm:cxn modelId="{06C695C3-F9BC-E547-8C52-40FB07E5228E}" type="presOf" srcId="{9A4C7919-6393-744F-89D7-09C62459CFEE}" destId="{B971E248-EF9A-EE4D-89FE-C8CA7128BC1E}" srcOrd="0" destOrd="0" presId="urn:microsoft.com/office/officeart/2005/8/layout/target3"/>
    <dgm:cxn modelId="{D0D9D66F-9751-9A4E-9B99-4B8B47593D52}" type="presOf" srcId="{B7ACA09B-6C74-CB44-A685-DA2256204E33}" destId="{4D6F5F83-EB0E-8741-8F1D-FF7B18239480}" srcOrd="0" destOrd="0" presId="urn:microsoft.com/office/officeart/2005/8/layout/target3"/>
    <dgm:cxn modelId="{7C50D265-CB52-8947-BDA8-AAF3BFF38EF4}" srcId="{92E732FB-92DE-7F4F-AE20-C022870D49FC}" destId="{1FA95B13-B089-804E-BDC3-79DFFBDA0563}" srcOrd="4" destOrd="0" parTransId="{D750D2C1-B391-354F-8BBA-3A80BC702E61}" sibTransId="{0DF169F3-6915-BC4A-8714-A1C44FCC2ADD}"/>
    <dgm:cxn modelId="{DB9336AF-375B-4947-81A6-BA7B3C489828}" type="presOf" srcId="{390948EC-0353-6E4B-9FD4-BC5B9994EA8B}" destId="{BD0F2571-A1CE-A848-8018-462CA5452AF9}" srcOrd="0" destOrd="3" presId="urn:microsoft.com/office/officeart/2005/8/layout/target3"/>
    <dgm:cxn modelId="{AEC89C0F-4DCB-5248-B9E1-ADF6F1CB9F55}" srcId="{EEB48C2F-A26C-E646-B4E9-793AB2DECB2A}" destId="{B7ACA09B-6C74-CB44-A685-DA2256204E33}" srcOrd="0" destOrd="0" parTransId="{ECC1A9D9-0766-0D4D-B412-131F90DD7AB5}" sibTransId="{6603EF6D-19AA-5145-B9F3-CB9063CACE7C}"/>
    <dgm:cxn modelId="{EE138F23-91D9-434E-A228-DC346D864DCD}" type="presOf" srcId="{620E9339-2E0F-144F-8593-2D52FB9D216D}" destId="{BB7C4E99-8AB8-C749-BB70-11DD94149263}" srcOrd="0" destOrd="0" presId="urn:microsoft.com/office/officeart/2005/8/layout/target3"/>
    <dgm:cxn modelId="{D1A2D038-4913-1C4D-A0B6-DC00C6C883B8}" srcId="{92E732FB-92DE-7F4F-AE20-C022870D49FC}" destId="{0B3CBCDB-784D-6542-852A-26AAEB63E153}" srcOrd="2" destOrd="0" parTransId="{D26CEACA-55C4-784C-AD02-9CB0DEA6C795}" sibTransId="{7B67871F-15BD-FD42-99A3-EC80E325AF7A}"/>
    <dgm:cxn modelId="{989C892C-8AA6-E44B-B503-B74ECB4C11CD}" srcId="{6C8061EF-20D2-C441-83EA-E866FB7C2882}" destId="{92E732FB-92DE-7F4F-AE20-C022870D49FC}" srcOrd="0" destOrd="0" parTransId="{81451DA8-33C9-8F44-A49A-3FEBD64AA826}" sibTransId="{5510904A-02B0-764F-BFD4-1416B379787F}"/>
    <dgm:cxn modelId="{3E8875DD-6F83-2A40-8E42-F58FE165BC45}" type="presOf" srcId="{5D9D93DC-3DAE-DC4B-AD98-06487104DDCA}" destId="{4D6F5F83-EB0E-8741-8F1D-FF7B18239480}" srcOrd="0" destOrd="2" presId="urn:microsoft.com/office/officeart/2005/8/layout/target3"/>
    <dgm:cxn modelId="{92A59116-2DB8-FE40-86E5-3E57CC453522}" type="presOf" srcId="{AAAA01AC-EE4C-9A46-A05D-BA5311585F4B}" destId="{BB7C4E99-8AB8-C749-BB70-11DD94149263}" srcOrd="0" destOrd="4" presId="urn:microsoft.com/office/officeart/2005/8/layout/target3"/>
    <dgm:cxn modelId="{7FBE788C-1BE5-6F46-A3A9-B97CD07B581A}" srcId="{EEB48C2F-A26C-E646-B4E9-793AB2DECB2A}" destId="{6FBD940C-D503-2746-935C-4C6ED9EEDECE}" srcOrd="3" destOrd="0" parTransId="{86DDCD78-4977-2C41-9C06-2C6EDBEE3D05}" sibTransId="{4E8974F7-C3CF-644C-867E-83E724449C77}"/>
    <dgm:cxn modelId="{6899863C-BE67-544D-972A-B536B6E24F29}" type="presOf" srcId="{6C8061EF-20D2-C441-83EA-E866FB7C2882}" destId="{66B57C63-CAAB-F348-A4FF-BF247872265D}" srcOrd="0" destOrd="0" presId="urn:microsoft.com/office/officeart/2005/8/layout/target3"/>
    <dgm:cxn modelId="{BDC0F5FF-9DA4-3B48-81AD-EF02F8208209}" type="presOf" srcId="{6FBD940C-D503-2746-935C-4C6ED9EEDECE}" destId="{4D6F5F83-EB0E-8741-8F1D-FF7B18239480}" srcOrd="0" destOrd="3" presId="urn:microsoft.com/office/officeart/2005/8/layout/target3"/>
    <dgm:cxn modelId="{98A3094C-630E-7540-9A4B-AF95EEF35A1D}" srcId="{9A4C7919-6393-744F-89D7-09C62459CFEE}" destId="{620E9339-2E0F-144F-8593-2D52FB9D216D}" srcOrd="0" destOrd="0" parTransId="{57C859B9-9E58-1949-978E-7BF9AE0A0482}" sibTransId="{0488DE8C-5DF4-4A4F-B70F-42BCAF25CB5F}"/>
    <dgm:cxn modelId="{ABA7B205-4444-A64B-B31A-EC53AA032A27}" srcId="{92E732FB-92DE-7F4F-AE20-C022870D49FC}" destId="{25B608A0-F1F9-884D-A7B1-0DED8280AFA5}" srcOrd="1" destOrd="0" parTransId="{0B55AC74-808A-F24C-ADD1-BF541CD6C023}" sibTransId="{0FE826C7-4E98-5947-B69C-98783301C3B8}"/>
    <dgm:cxn modelId="{EA88DE5C-B7FF-CB48-A295-0ED348F46169}" type="presOf" srcId="{9A4C7919-6393-744F-89D7-09C62459CFEE}" destId="{47B266E6-D14E-0C47-9181-1FF340917DBA}" srcOrd="1" destOrd="0" presId="urn:microsoft.com/office/officeart/2005/8/layout/target3"/>
    <dgm:cxn modelId="{E7B4C168-324B-9945-B2B4-C952D1793F96}" type="presOf" srcId="{579452C1-11EA-4D4B-8BC0-DA532DE76946}" destId="{BD0F2571-A1CE-A848-8018-462CA5452AF9}" srcOrd="0" destOrd="0" presId="urn:microsoft.com/office/officeart/2005/8/layout/target3"/>
    <dgm:cxn modelId="{7B1773FF-61F2-474F-B160-3DA35BB9A245}" srcId="{92E732FB-92DE-7F4F-AE20-C022870D49FC}" destId="{390948EC-0353-6E4B-9FD4-BC5B9994EA8B}" srcOrd="3" destOrd="0" parTransId="{EB88FD6C-3428-7349-B0BB-A20FCA14C394}" sibTransId="{0B259B40-A534-FF4B-92E9-BA49E4DF70FB}"/>
    <dgm:cxn modelId="{830B9D0E-263C-F840-8259-CE6C572DD8B0}" type="presOf" srcId="{755800D1-E781-CF44-906F-E4E5D6284416}" destId="{BB7C4E99-8AB8-C749-BB70-11DD94149263}" srcOrd="0" destOrd="3" presId="urn:microsoft.com/office/officeart/2005/8/layout/target3"/>
    <dgm:cxn modelId="{759EAA6F-7195-0C4A-8FC4-29098244A729}" type="presOf" srcId="{92E732FB-92DE-7F4F-AE20-C022870D49FC}" destId="{71E5F0E7-1A96-B647-9C68-42506D1C8E23}" srcOrd="1" destOrd="0" presId="urn:microsoft.com/office/officeart/2005/8/layout/target3"/>
    <dgm:cxn modelId="{34E644F8-02E2-F34C-A50A-475F4B070D9D}" srcId="{EEB48C2F-A26C-E646-B4E9-793AB2DECB2A}" destId="{5A924467-12C6-964A-B04D-5B96EAE0B837}" srcOrd="1" destOrd="0" parTransId="{91AD7029-4E97-544A-BEDA-D016095D0D9C}" sibTransId="{C3545369-0DD3-EB4B-A90B-9184AEFBF2C4}"/>
    <dgm:cxn modelId="{64BD8910-E26B-4F46-8C91-CD444CFF29C0}" type="presOf" srcId="{0B3CBCDB-784D-6542-852A-26AAEB63E153}" destId="{BD0F2571-A1CE-A848-8018-462CA5452AF9}" srcOrd="0" destOrd="2" presId="urn:microsoft.com/office/officeart/2005/8/layout/target3"/>
    <dgm:cxn modelId="{AA5AA297-3CA3-914E-94E4-F3282C396355}" type="presOf" srcId="{1FA95B13-B089-804E-BDC3-79DFFBDA0563}" destId="{BD0F2571-A1CE-A848-8018-462CA5452AF9}" srcOrd="0" destOrd="4" presId="urn:microsoft.com/office/officeart/2005/8/layout/target3"/>
    <dgm:cxn modelId="{6A1422D0-1068-024B-81A1-F5E794426FD1}" type="presOf" srcId="{25B608A0-F1F9-884D-A7B1-0DED8280AFA5}" destId="{BD0F2571-A1CE-A848-8018-462CA5452AF9}" srcOrd="0" destOrd="1" presId="urn:microsoft.com/office/officeart/2005/8/layout/target3"/>
    <dgm:cxn modelId="{040EE6C8-D90E-7343-B33E-782E1987EE04}" type="presOf" srcId="{EEB48C2F-A26C-E646-B4E9-793AB2DECB2A}" destId="{49BCAA9E-3A3F-A14B-8DC5-9447A5F70AB9}" srcOrd="1" destOrd="0" presId="urn:microsoft.com/office/officeart/2005/8/layout/target3"/>
    <dgm:cxn modelId="{A4D3E2C9-5EAA-F140-9EB2-52CB8FBA67F6}" type="presParOf" srcId="{66B57C63-CAAB-F348-A4FF-BF247872265D}" destId="{A311D478-80F4-FB4F-A04F-FD046251C3FE}" srcOrd="0" destOrd="0" presId="urn:microsoft.com/office/officeart/2005/8/layout/target3"/>
    <dgm:cxn modelId="{3CEF88A5-9CA7-704D-9615-209D72FECAC2}" type="presParOf" srcId="{66B57C63-CAAB-F348-A4FF-BF247872265D}" destId="{B5AB75B0-FC71-514D-B057-716D0840A299}" srcOrd="1" destOrd="0" presId="urn:microsoft.com/office/officeart/2005/8/layout/target3"/>
    <dgm:cxn modelId="{EC351B65-532B-F847-953F-EDB51694A2F1}" type="presParOf" srcId="{66B57C63-CAAB-F348-A4FF-BF247872265D}" destId="{B9204FA7-F673-A14A-95E6-BCB4B4B8BA33}" srcOrd="2" destOrd="0" presId="urn:microsoft.com/office/officeart/2005/8/layout/target3"/>
    <dgm:cxn modelId="{C3549704-AF8F-6C4D-90A8-469F15AB97D8}" type="presParOf" srcId="{66B57C63-CAAB-F348-A4FF-BF247872265D}" destId="{42DE9E33-E887-F04D-800C-55EC1F1D6EFC}" srcOrd="3" destOrd="0" presId="urn:microsoft.com/office/officeart/2005/8/layout/target3"/>
    <dgm:cxn modelId="{F00E9D2B-B514-BA46-84A2-02521E3AB676}" type="presParOf" srcId="{66B57C63-CAAB-F348-A4FF-BF247872265D}" destId="{366043E5-165D-EC40-A2D0-AA9CEAA4E0B9}" srcOrd="4" destOrd="0" presId="urn:microsoft.com/office/officeart/2005/8/layout/target3"/>
    <dgm:cxn modelId="{78C78308-337F-7848-B6ED-AAB2762250ED}" type="presParOf" srcId="{66B57C63-CAAB-F348-A4FF-BF247872265D}" destId="{A7DF98BF-7431-1B4B-9AA7-A6066924221F}" srcOrd="5" destOrd="0" presId="urn:microsoft.com/office/officeart/2005/8/layout/target3"/>
    <dgm:cxn modelId="{86820EC2-CC46-2249-A4CD-3332DD9FDB69}" type="presParOf" srcId="{66B57C63-CAAB-F348-A4FF-BF247872265D}" destId="{97E883D5-B017-0041-A83A-AD3E149ED0A9}" srcOrd="6" destOrd="0" presId="urn:microsoft.com/office/officeart/2005/8/layout/target3"/>
    <dgm:cxn modelId="{2537F2A2-CB08-0E47-A73A-B3607ECF0382}" type="presParOf" srcId="{66B57C63-CAAB-F348-A4FF-BF247872265D}" destId="{14395263-F2EF-0C42-9ECE-F6C4F0F6D6D5}" srcOrd="7" destOrd="0" presId="urn:microsoft.com/office/officeart/2005/8/layout/target3"/>
    <dgm:cxn modelId="{6DEA91EF-DE09-174E-86EC-1E1CDDFA1C65}" type="presParOf" srcId="{66B57C63-CAAB-F348-A4FF-BF247872265D}" destId="{B971E248-EF9A-EE4D-89FE-C8CA7128BC1E}" srcOrd="8" destOrd="0" presId="urn:microsoft.com/office/officeart/2005/8/layout/target3"/>
    <dgm:cxn modelId="{EE6AEB56-66F7-0C47-A1D3-63DA27D6F8C2}" type="presParOf" srcId="{66B57C63-CAAB-F348-A4FF-BF247872265D}" destId="{71E5F0E7-1A96-B647-9C68-42506D1C8E23}" srcOrd="9" destOrd="0" presId="urn:microsoft.com/office/officeart/2005/8/layout/target3"/>
    <dgm:cxn modelId="{3A0B1D16-1809-1D45-ABB9-628EB55D116F}" type="presParOf" srcId="{66B57C63-CAAB-F348-A4FF-BF247872265D}" destId="{BD0F2571-A1CE-A848-8018-462CA5452AF9}" srcOrd="10" destOrd="0" presId="urn:microsoft.com/office/officeart/2005/8/layout/target3"/>
    <dgm:cxn modelId="{C240165B-DC16-C946-98ED-A83363A92B77}" type="presParOf" srcId="{66B57C63-CAAB-F348-A4FF-BF247872265D}" destId="{49BCAA9E-3A3F-A14B-8DC5-9447A5F70AB9}" srcOrd="11" destOrd="0" presId="urn:microsoft.com/office/officeart/2005/8/layout/target3"/>
    <dgm:cxn modelId="{EEE855FE-1888-EF48-B1FB-BC9CF4FEDCE2}" type="presParOf" srcId="{66B57C63-CAAB-F348-A4FF-BF247872265D}" destId="{4D6F5F83-EB0E-8741-8F1D-FF7B18239480}" srcOrd="12" destOrd="0" presId="urn:microsoft.com/office/officeart/2005/8/layout/target3"/>
    <dgm:cxn modelId="{F65CE042-7EA8-E24A-83E1-E6F908F19A45}" type="presParOf" srcId="{66B57C63-CAAB-F348-A4FF-BF247872265D}" destId="{47B266E6-D14E-0C47-9181-1FF340917DBA}" srcOrd="13" destOrd="0" presId="urn:microsoft.com/office/officeart/2005/8/layout/target3"/>
    <dgm:cxn modelId="{E044C497-921B-FB46-BFAF-2525A86782E8}" type="presParOf" srcId="{66B57C63-CAAB-F348-A4FF-BF247872265D}" destId="{BB7C4E99-8AB8-C749-BB70-11DD94149263}"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1D478-80F4-FB4F-A04F-FD046251C3FE}">
      <dsp:nvSpPr>
        <dsp:cNvPr id="0" name=""/>
        <dsp:cNvSpPr/>
      </dsp:nvSpPr>
      <dsp:spPr>
        <a:xfrm>
          <a:off x="0" y="0"/>
          <a:ext cx="5029199" cy="5029199"/>
        </a:xfrm>
        <a:prstGeom prst="pie">
          <a:avLst>
            <a:gd name="adj1" fmla="val 5400000"/>
            <a:gd name="adj2" fmla="val 16200000"/>
          </a:avLst>
        </a:prstGeom>
        <a:solidFill>
          <a:srgbClr val="FF0000"/>
        </a:solidFill>
        <a:ln>
          <a:noFill/>
        </a:ln>
        <a:effectLst>
          <a:outerShdw blurRad="635000" dist="22987" dir="5400000" algn="tl" rotWithShape="0">
            <a:srgbClr val="000000"/>
          </a:outerShdw>
        </a:effectLst>
      </dsp:spPr>
      <dsp:style>
        <a:lnRef idx="0">
          <a:scrgbClr r="0" g="0" b="0"/>
        </a:lnRef>
        <a:fillRef idx="3">
          <a:scrgbClr r="0" g="0" b="0"/>
        </a:fillRef>
        <a:effectRef idx="2">
          <a:scrgbClr r="0" g="0" b="0"/>
        </a:effectRef>
        <a:fontRef idx="minor">
          <a:schemeClr val="lt1"/>
        </a:fontRef>
      </dsp:style>
    </dsp:sp>
    <dsp:sp modelId="{B9204FA7-F673-A14A-95E6-BCB4B4B8BA33}">
      <dsp:nvSpPr>
        <dsp:cNvPr id="0" name=""/>
        <dsp:cNvSpPr/>
      </dsp:nvSpPr>
      <dsp:spPr>
        <a:xfrm>
          <a:off x="2514599" y="0"/>
          <a:ext cx="6172200" cy="502919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rgbClr val="FF0000"/>
              </a:solidFill>
              <a:latin typeface="Calibri"/>
              <a:cs typeface="Calibri"/>
            </a:rPr>
            <a:t>New media</a:t>
          </a:r>
          <a:endParaRPr lang="en-US" sz="4200" kern="1200" dirty="0">
            <a:solidFill>
              <a:srgbClr val="FF0000"/>
            </a:solidFill>
            <a:latin typeface="Calibri"/>
            <a:cs typeface="Calibri"/>
          </a:endParaRPr>
        </a:p>
      </dsp:txBody>
      <dsp:txXfrm>
        <a:off x="2514599" y="0"/>
        <a:ext cx="3086100" cy="1508763"/>
      </dsp:txXfrm>
    </dsp:sp>
    <dsp:sp modelId="{366043E5-165D-EC40-A2D0-AA9CEAA4E0B9}">
      <dsp:nvSpPr>
        <dsp:cNvPr id="0" name=""/>
        <dsp:cNvSpPr/>
      </dsp:nvSpPr>
      <dsp:spPr>
        <a:xfrm>
          <a:off x="880111" y="1508763"/>
          <a:ext cx="3268976" cy="3268976"/>
        </a:xfrm>
        <a:prstGeom prst="pie">
          <a:avLst>
            <a:gd name="adj1" fmla="val 5400000"/>
            <a:gd name="adj2" fmla="val 16200000"/>
          </a:avLst>
        </a:prstGeom>
        <a:solidFill>
          <a:srgbClr val="008000"/>
        </a:solidFill>
        <a:ln>
          <a:noFill/>
        </a:ln>
        <a:effectLst>
          <a:outerShdw blurRad="635000" dist="38100" dir="2700000" algn="tl" rotWithShape="0">
            <a:srgbClr val="000000"/>
          </a:outerShdw>
        </a:effectLst>
      </dsp:spPr>
      <dsp:style>
        <a:lnRef idx="0">
          <a:scrgbClr r="0" g="0" b="0"/>
        </a:lnRef>
        <a:fillRef idx="3">
          <a:scrgbClr r="0" g="0" b="0"/>
        </a:fillRef>
        <a:effectRef idx="2">
          <a:scrgbClr r="0" g="0" b="0"/>
        </a:effectRef>
        <a:fontRef idx="minor">
          <a:schemeClr val="lt1"/>
        </a:fontRef>
      </dsp:style>
    </dsp:sp>
    <dsp:sp modelId="{A7DF98BF-7431-1B4B-9AA7-A6066924221F}">
      <dsp:nvSpPr>
        <dsp:cNvPr id="0" name=""/>
        <dsp:cNvSpPr/>
      </dsp:nvSpPr>
      <dsp:spPr>
        <a:xfrm>
          <a:off x="2514599" y="1508763"/>
          <a:ext cx="6172200" cy="326897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rgbClr val="008000"/>
              </a:solidFill>
              <a:latin typeface="Calibri"/>
              <a:cs typeface="Calibri"/>
            </a:rPr>
            <a:t>Mainstream media</a:t>
          </a:r>
          <a:endParaRPr lang="en-US" sz="4200" kern="1200" dirty="0">
            <a:solidFill>
              <a:srgbClr val="008000"/>
            </a:solidFill>
            <a:latin typeface="Calibri"/>
            <a:cs typeface="Calibri"/>
          </a:endParaRPr>
        </a:p>
      </dsp:txBody>
      <dsp:txXfrm>
        <a:off x="2514599" y="1508763"/>
        <a:ext cx="3086100" cy="1508758"/>
      </dsp:txXfrm>
    </dsp:sp>
    <dsp:sp modelId="{14395263-F2EF-0C42-9ECE-F6C4F0F6D6D5}">
      <dsp:nvSpPr>
        <dsp:cNvPr id="0" name=""/>
        <dsp:cNvSpPr/>
      </dsp:nvSpPr>
      <dsp:spPr>
        <a:xfrm>
          <a:off x="1760220" y="3017521"/>
          <a:ext cx="1508758" cy="1508758"/>
        </a:xfrm>
        <a:prstGeom prst="pie">
          <a:avLst>
            <a:gd name="adj1" fmla="val 5400000"/>
            <a:gd name="adj2" fmla="val 16200000"/>
          </a:avLst>
        </a:prstGeom>
        <a:solidFill>
          <a:srgbClr val="0000FF"/>
        </a:solidFill>
        <a:ln>
          <a:noFill/>
        </a:ln>
        <a:effectLst>
          <a:outerShdw blurRad="635000" dist="50800" dir="16200000" algn="tl" rotWithShape="0">
            <a:srgbClr val="000000">
              <a:alpha val="43137"/>
            </a:srgbClr>
          </a:outerShdw>
        </a:effectLst>
      </dsp:spPr>
      <dsp:style>
        <a:lnRef idx="0">
          <a:scrgbClr r="0" g="0" b="0"/>
        </a:lnRef>
        <a:fillRef idx="3">
          <a:scrgbClr r="0" g="0" b="0"/>
        </a:fillRef>
        <a:effectRef idx="2">
          <a:scrgbClr r="0" g="0" b="0"/>
        </a:effectRef>
        <a:fontRef idx="minor">
          <a:schemeClr val="lt1"/>
        </a:fontRef>
      </dsp:style>
    </dsp:sp>
    <dsp:sp modelId="{B971E248-EF9A-EE4D-89FE-C8CA7128BC1E}">
      <dsp:nvSpPr>
        <dsp:cNvPr id="0" name=""/>
        <dsp:cNvSpPr/>
      </dsp:nvSpPr>
      <dsp:spPr>
        <a:xfrm>
          <a:off x="2514599" y="3017521"/>
          <a:ext cx="6172200" cy="150875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rgbClr val="0000FF"/>
              </a:solidFill>
              <a:latin typeface="Calibri"/>
              <a:cs typeface="Calibri"/>
            </a:rPr>
            <a:t>Traditional Sources</a:t>
          </a:r>
          <a:endParaRPr lang="en-US" sz="4200" kern="1200" dirty="0">
            <a:solidFill>
              <a:srgbClr val="0000FF"/>
            </a:solidFill>
            <a:latin typeface="Calibri"/>
            <a:cs typeface="Calibri"/>
          </a:endParaRPr>
        </a:p>
      </dsp:txBody>
      <dsp:txXfrm>
        <a:off x="2514599" y="3017521"/>
        <a:ext cx="3086100" cy="1508758"/>
      </dsp:txXfrm>
    </dsp:sp>
    <dsp:sp modelId="{BD0F2571-A1CE-A848-8018-462CA5452AF9}">
      <dsp:nvSpPr>
        <dsp:cNvPr id="0" name=""/>
        <dsp:cNvSpPr/>
      </dsp:nvSpPr>
      <dsp:spPr>
        <a:xfrm>
          <a:off x="5600699" y="0"/>
          <a:ext cx="3086100" cy="150876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Calibri"/>
              <a:cs typeface="Calibri"/>
            </a:rPr>
            <a:t>Twitter</a:t>
          </a:r>
          <a:endParaRPr lang="en-US" sz="1500" kern="1200" dirty="0">
            <a:latin typeface="Calibri"/>
            <a:cs typeface="Calibri"/>
          </a:endParaRPr>
        </a:p>
        <a:p>
          <a:pPr marL="114300" lvl="1" indent="-114300" algn="l" defTabSz="666750">
            <a:lnSpc>
              <a:spcPct val="90000"/>
            </a:lnSpc>
            <a:spcBef>
              <a:spcPct val="0"/>
            </a:spcBef>
            <a:spcAft>
              <a:spcPct val="15000"/>
            </a:spcAft>
            <a:buChar char="••"/>
          </a:pPr>
          <a:r>
            <a:rPr lang="en-US" sz="1500" kern="1200" dirty="0" smtClean="0">
              <a:latin typeface="Calibri"/>
              <a:cs typeface="Calibri"/>
            </a:rPr>
            <a:t>Flickr</a:t>
          </a:r>
          <a:endParaRPr lang="en-US" sz="1500" kern="1200" dirty="0">
            <a:latin typeface="Calibri"/>
            <a:cs typeface="Calibri"/>
          </a:endParaRPr>
        </a:p>
        <a:p>
          <a:pPr marL="114300" lvl="1" indent="-114300" algn="l" defTabSz="666750">
            <a:lnSpc>
              <a:spcPct val="90000"/>
            </a:lnSpc>
            <a:spcBef>
              <a:spcPct val="0"/>
            </a:spcBef>
            <a:spcAft>
              <a:spcPct val="15000"/>
            </a:spcAft>
            <a:buChar char="••"/>
          </a:pPr>
          <a:r>
            <a:rPr lang="en-US" sz="1500" kern="1200" dirty="0" smtClean="0">
              <a:latin typeface="Calibri"/>
              <a:cs typeface="Calibri"/>
            </a:rPr>
            <a:t>Blogs</a:t>
          </a:r>
          <a:endParaRPr lang="en-US" sz="1500" kern="1200" dirty="0">
            <a:latin typeface="Calibri"/>
            <a:cs typeface="Calibri"/>
          </a:endParaRPr>
        </a:p>
        <a:p>
          <a:pPr marL="114300" lvl="1" indent="-114300" algn="l" defTabSz="666750">
            <a:lnSpc>
              <a:spcPct val="90000"/>
            </a:lnSpc>
            <a:spcBef>
              <a:spcPct val="0"/>
            </a:spcBef>
            <a:spcAft>
              <a:spcPct val="15000"/>
            </a:spcAft>
            <a:buChar char="••"/>
          </a:pPr>
          <a:r>
            <a:rPr lang="en-US" sz="1500" kern="1200" dirty="0" smtClean="0">
              <a:latin typeface="Calibri"/>
              <a:cs typeface="Calibri"/>
            </a:rPr>
            <a:t>SMS / MMS / Mobiles</a:t>
          </a:r>
          <a:endParaRPr lang="en-US" sz="1500" kern="1200" dirty="0">
            <a:latin typeface="Calibri"/>
            <a:cs typeface="Calibri"/>
          </a:endParaRPr>
        </a:p>
        <a:p>
          <a:pPr marL="114300" lvl="1" indent="-114300" algn="l" defTabSz="666750">
            <a:lnSpc>
              <a:spcPct val="90000"/>
            </a:lnSpc>
            <a:spcBef>
              <a:spcPct val="0"/>
            </a:spcBef>
            <a:spcAft>
              <a:spcPct val="15000"/>
            </a:spcAft>
            <a:buChar char="••"/>
          </a:pPr>
          <a:r>
            <a:rPr lang="en-US" sz="1500" kern="1200" dirty="0" smtClean="0">
              <a:latin typeface="Calibri"/>
              <a:cs typeface="Calibri"/>
            </a:rPr>
            <a:t>Social networks</a:t>
          </a:r>
          <a:endParaRPr lang="en-US" sz="1500" kern="1200" dirty="0">
            <a:latin typeface="Calibri"/>
            <a:cs typeface="Calibri"/>
          </a:endParaRPr>
        </a:p>
      </dsp:txBody>
      <dsp:txXfrm>
        <a:off x="5600699" y="0"/>
        <a:ext cx="3086100" cy="1508763"/>
      </dsp:txXfrm>
    </dsp:sp>
    <dsp:sp modelId="{4D6F5F83-EB0E-8741-8F1D-FF7B18239480}">
      <dsp:nvSpPr>
        <dsp:cNvPr id="0" name=""/>
        <dsp:cNvSpPr/>
      </dsp:nvSpPr>
      <dsp:spPr>
        <a:xfrm>
          <a:off x="5600699" y="1508763"/>
          <a:ext cx="3086100" cy="150875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Calibri"/>
              <a:cs typeface="Calibri"/>
            </a:rPr>
            <a:t>CNN / BBC / Al Jazeera</a:t>
          </a:r>
          <a:endParaRPr lang="en-US" sz="1500" kern="1200" dirty="0">
            <a:latin typeface="Calibri"/>
            <a:cs typeface="Calibri"/>
          </a:endParaRPr>
        </a:p>
        <a:p>
          <a:pPr marL="114300" lvl="1" indent="-114300" algn="l" defTabSz="666750">
            <a:lnSpc>
              <a:spcPct val="90000"/>
            </a:lnSpc>
            <a:spcBef>
              <a:spcPct val="0"/>
            </a:spcBef>
            <a:spcAft>
              <a:spcPct val="15000"/>
            </a:spcAft>
            <a:buChar char="••"/>
          </a:pPr>
          <a:r>
            <a:rPr lang="en-US" sz="1500" kern="1200" dirty="0" smtClean="0">
              <a:latin typeface="Calibri"/>
              <a:cs typeface="Calibri"/>
            </a:rPr>
            <a:t>Local / National TV and radio</a:t>
          </a:r>
          <a:endParaRPr lang="en-US" sz="1500" kern="1200" dirty="0">
            <a:latin typeface="Calibri"/>
            <a:cs typeface="Calibri"/>
          </a:endParaRPr>
        </a:p>
        <a:p>
          <a:pPr marL="114300" lvl="1" indent="-114300" algn="l" defTabSz="666750">
            <a:lnSpc>
              <a:spcPct val="90000"/>
            </a:lnSpc>
            <a:spcBef>
              <a:spcPct val="0"/>
            </a:spcBef>
            <a:spcAft>
              <a:spcPct val="15000"/>
            </a:spcAft>
            <a:buChar char="••"/>
          </a:pPr>
          <a:r>
            <a:rPr lang="en-US" sz="1500" kern="1200" dirty="0" smtClean="0">
              <a:latin typeface="Calibri"/>
              <a:cs typeface="Calibri"/>
            </a:rPr>
            <a:t>Print media (mainstream / regional)</a:t>
          </a:r>
          <a:endParaRPr lang="en-US" sz="1500" kern="1200" dirty="0">
            <a:latin typeface="Calibri"/>
            <a:cs typeface="Calibri"/>
          </a:endParaRPr>
        </a:p>
        <a:p>
          <a:pPr marL="114300" lvl="1" indent="-114300" algn="l" defTabSz="666750">
            <a:lnSpc>
              <a:spcPct val="90000"/>
            </a:lnSpc>
            <a:spcBef>
              <a:spcPct val="0"/>
            </a:spcBef>
            <a:spcAft>
              <a:spcPct val="15000"/>
            </a:spcAft>
            <a:buChar char="••"/>
          </a:pPr>
          <a:r>
            <a:rPr lang="en-US" sz="1500" kern="1200" dirty="0" smtClean="0">
              <a:latin typeface="Calibri"/>
              <a:cs typeface="Calibri"/>
            </a:rPr>
            <a:t>Alternative print media</a:t>
          </a:r>
          <a:endParaRPr lang="en-US" sz="1500" kern="1200" dirty="0">
            <a:latin typeface="Calibri"/>
            <a:cs typeface="Calibri"/>
          </a:endParaRPr>
        </a:p>
      </dsp:txBody>
      <dsp:txXfrm>
        <a:off x="5600699" y="1508763"/>
        <a:ext cx="3086100" cy="1508758"/>
      </dsp:txXfrm>
    </dsp:sp>
    <dsp:sp modelId="{BB7C4E99-8AB8-C749-BB70-11DD94149263}">
      <dsp:nvSpPr>
        <dsp:cNvPr id="0" name=""/>
        <dsp:cNvSpPr/>
      </dsp:nvSpPr>
      <dsp:spPr>
        <a:xfrm>
          <a:off x="5600699" y="3017521"/>
          <a:ext cx="3086100" cy="1508758"/>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Calibri"/>
              <a:cs typeface="Calibri"/>
            </a:rPr>
            <a:t>Sit reps</a:t>
          </a:r>
          <a:endParaRPr lang="en-US" sz="1500" kern="1200" dirty="0">
            <a:latin typeface="Calibri"/>
            <a:cs typeface="Calibri"/>
          </a:endParaRPr>
        </a:p>
        <a:p>
          <a:pPr marL="114300" lvl="1" indent="-114300" algn="l" defTabSz="666750">
            <a:lnSpc>
              <a:spcPct val="90000"/>
            </a:lnSpc>
            <a:spcBef>
              <a:spcPct val="0"/>
            </a:spcBef>
            <a:spcAft>
              <a:spcPct val="15000"/>
            </a:spcAft>
            <a:buChar char="••"/>
          </a:pPr>
          <a:r>
            <a:rPr lang="en-US" sz="1500" kern="1200" dirty="0" smtClean="0">
              <a:latin typeface="Calibri"/>
              <a:cs typeface="Calibri"/>
            </a:rPr>
            <a:t>Open Data Open </a:t>
          </a:r>
          <a:r>
            <a:rPr lang="en-US" sz="1500" kern="1200" dirty="0" err="1" smtClean="0">
              <a:latin typeface="Calibri"/>
              <a:cs typeface="Calibri"/>
            </a:rPr>
            <a:t>Gov</a:t>
          </a:r>
          <a:r>
            <a:rPr lang="en-US" sz="1500" kern="1200" dirty="0" smtClean="0">
              <a:latin typeface="Calibri"/>
              <a:cs typeface="Calibri"/>
            </a:rPr>
            <a:t> Data</a:t>
          </a:r>
          <a:endParaRPr lang="en-US" sz="1500" kern="1200" dirty="0">
            <a:latin typeface="Calibri"/>
            <a:cs typeface="Calibri"/>
          </a:endParaRPr>
        </a:p>
        <a:p>
          <a:pPr marL="114300" lvl="1" indent="-114300" algn="l" defTabSz="666750">
            <a:lnSpc>
              <a:spcPct val="90000"/>
            </a:lnSpc>
            <a:spcBef>
              <a:spcPct val="0"/>
            </a:spcBef>
            <a:spcAft>
              <a:spcPct val="15000"/>
            </a:spcAft>
            <a:buChar char="••"/>
          </a:pPr>
          <a:r>
            <a:rPr lang="en-US" sz="1500" kern="1200" dirty="0" smtClean="0">
              <a:latin typeface="Calibri"/>
              <a:cs typeface="Calibri"/>
            </a:rPr>
            <a:t>Humanitarian Information </a:t>
          </a:r>
          <a:r>
            <a:rPr lang="en-US" sz="1500" kern="1200" dirty="0" err="1" smtClean="0">
              <a:latin typeface="Calibri"/>
              <a:cs typeface="Calibri"/>
            </a:rPr>
            <a:t>Centres</a:t>
          </a:r>
          <a:endParaRPr lang="en-US" sz="1500" kern="1200" dirty="0">
            <a:latin typeface="Calibri"/>
            <a:cs typeface="Calibri"/>
          </a:endParaRPr>
        </a:p>
        <a:p>
          <a:pPr marL="114300" lvl="1" indent="-114300" algn="l" defTabSz="666750">
            <a:lnSpc>
              <a:spcPct val="90000"/>
            </a:lnSpc>
            <a:spcBef>
              <a:spcPct val="0"/>
            </a:spcBef>
            <a:spcAft>
              <a:spcPct val="15000"/>
            </a:spcAft>
            <a:buChar char="••"/>
          </a:pPr>
          <a:r>
            <a:rPr lang="en-US" sz="1500" kern="1200" dirty="0" smtClean="0">
              <a:latin typeface="Calibri"/>
              <a:cs typeface="Calibri"/>
            </a:rPr>
            <a:t>Agency databases / email lists</a:t>
          </a:r>
          <a:endParaRPr lang="en-US" sz="1500" kern="1200" dirty="0">
            <a:latin typeface="Calibri"/>
            <a:cs typeface="Calibri"/>
          </a:endParaRPr>
        </a:p>
        <a:p>
          <a:pPr marL="114300" lvl="1" indent="-114300" algn="l" defTabSz="666750">
            <a:lnSpc>
              <a:spcPct val="90000"/>
            </a:lnSpc>
            <a:spcBef>
              <a:spcPct val="0"/>
            </a:spcBef>
            <a:spcAft>
              <a:spcPct val="15000"/>
            </a:spcAft>
            <a:buChar char="••"/>
          </a:pPr>
          <a:r>
            <a:rPr lang="en-US" sz="1500" kern="1200" dirty="0" smtClean="0">
              <a:latin typeface="Calibri"/>
              <a:cs typeface="Calibri"/>
            </a:rPr>
            <a:t>Personal contacts / relationships</a:t>
          </a:r>
          <a:endParaRPr lang="en-US" sz="1500" kern="1200" dirty="0">
            <a:latin typeface="Calibri"/>
            <a:cs typeface="Calibri"/>
          </a:endParaRPr>
        </a:p>
      </dsp:txBody>
      <dsp:txXfrm>
        <a:off x="5600699" y="3017521"/>
        <a:ext cx="3086100" cy="150875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4A016-3207-BA48-B712-AD5C1917A2A3}" type="datetimeFigureOut">
              <a:rPr lang="de-DE" smtClean="0"/>
              <a:t>22.03.12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B2A70-8002-6B47-B1F0-A2E1986D730D}" type="slidenum">
              <a:rPr lang="de-DE" smtClean="0"/>
              <a:t>‹Nr.›</a:t>
            </a:fld>
            <a:endParaRPr lang="de-DE"/>
          </a:p>
        </p:txBody>
      </p:sp>
    </p:spTree>
    <p:extLst>
      <p:ext uri="{BB962C8B-B14F-4D97-AF65-F5344CB8AC3E}">
        <p14:creationId xmlns:p14="http://schemas.microsoft.com/office/powerpoint/2010/main" val="3559279513"/>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3" algn="l" defTabSz="457177" rtl="0" eaLnBrk="1" latinLnBrk="0" hangingPunct="1">
      <a:defRPr sz="1200" kern="1200">
        <a:solidFill>
          <a:schemeClr val="tx1"/>
        </a:solidFill>
        <a:latin typeface="+mn-lt"/>
        <a:ea typeface="+mn-ea"/>
        <a:cs typeface="+mn-cs"/>
      </a:defRPr>
    </a:lvl3pPr>
    <a:lvl4pPr marL="1371530" algn="l" defTabSz="457177" rtl="0" eaLnBrk="1" latinLnBrk="0" hangingPunct="1">
      <a:defRPr sz="1200" kern="1200">
        <a:solidFill>
          <a:schemeClr val="tx1"/>
        </a:solidFill>
        <a:latin typeface="+mn-lt"/>
        <a:ea typeface="+mn-ea"/>
        <a:cs typeface="+mn-cs"/>
      </a:defRPr>
    </a:lvl4pPr>
    <a:lvl5pPr marL="1828706" algn="l" defTabSz="457177" rtl="0" eaLnBrk="1" latinLnBrk="0" hangingPunct="1">
      <a:defRPr sz="1200" kern="1200">
        <a:solidFill>
          <a:schemeClr val="tx1"/>
        </a:solidFill>
        <a:latin typeface="+mn-lt"/>
        <a:ea typeface="+mn-ea"/>
        <a:cs typeface="+mn-cs"/>
      </a:defRPr>
    </a:lvl5pPr>
    <a:lvl6pPr marL="2285883" algn="l" defTabSz="457177" rtl="0" eaLnBrk="1" latinLnBrk="0" hangingPunct="1">
      <a:defRPr sz="1200" kern="1200">
        <a:solidFill>
          <a:schemeClr val="tx1"/>
        </a:solidFill>
        <a:latin typeface="+mn-lt"/>
        <a:ea typeface="+mn-ea"/>
        <a:cs typeface="+mn-cs"/>
      </a:defRPr>
    </a:lvl6pPr>
    <a:lvl7pPr marL="2743060" algn="l" defTabSz="457177" rtl="0" eaLnBrk="1" latinLnBrk="0" hangingPunct="1">
      <a:defRPr sz="1200" kern="1200">
        <a:solidFill>
          <a:schemeClr val="tx1"/>
        </a:solidFill>
        <a:latin typeface="+mn-lt"/>
        <a:ea typeface="+mn-ea"/>
        <a:cs typeface="+mn-cs"/>
      </a:defRPr>
    </a:lvl7pPr>
    <a:lvl8pPr marL="3200236" algn="l" defTabSz="457177" rtl="0" eaLnBrk="1" latinLnBrk="0" hangingPunct="1">
      <a:defRPr sz="1200" kern="1200">
        <a:solidFill>
          <a:schemeClr val="tx1"/>
        </a:solidFill>
        <a:latin typeface="+mn-lt"/>
        <a:ea typeface="+mn-ea"/>
        <a:cs typeface="+mn-cs"/>
      </a:defRPr>
    </a:lvl8pPr>
    <a:lvl9pPr marL="3657413"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32AF7F8-35FD-C449-AE2E-8B3B6C08A10A}" type="slidenum">
              <a:rPr lang="de-DE" smtClean="0"/>
              <a:pPr>
                <a:defRPr/>
              </a:pPr>
              <a:t>5</a:t>
            </a:fld>
            <a:endParaRPr lang="de-DE"/>
          </a:p>
        </p:txBody>
      </p:sp>
    </p:spTree>
    <p:extLst>
      <p:ext uri="{BB962C8B-B14F-4D97-AF65-F5344CB8AC3E}">
        <p14:creationId xmlns:p14="http://schemas.microsoft.com/office/powerpoint/2010/main" val="297676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These are just examples of some ICTs that can be used to get situational awareness from the field and also disseminate vital information in a timely manner to concerned actors. </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fld id="{122045FB-2595-7D46-AD98-1B1CFC59F79E}" type="slidenum">
              <a:rPr lang="en-US" sz="1200">
                <a:solidFill>
                  <a:schemeClr val="tx1"/>
                </a:solidFill>
                <a:latin typeface="Arial" charset="0"/>
                <a:ea typeface="ＭＳ Ｐゴシック" charset="0"/>
                <a:cs typeface="ＭＳ Ｐゴシック" charset="0"/>
                <a:sym typeface="Helvetica Neue Light" charset="0"/>
              </a:rPr>
              <a:pPr eaLnBrk="1" hangingPunct="1"/>
              <a:t>6</a:t>
            </a:fld>
            <a:endParaRPr lang="en-US" sz="1200">
              <a:solidFill>
                <a:schemeClr val="tx1"/>
              </a:solidFill>
              <a:latin typeface="Arial" charset="0"/>
              <a:ea typeface="ＭＳ Ｐゴシック" charset="0"/>
              <a:cs typeface="ＭＳ Ｐゴシック" charset="0"/>
              <a:sym typeface="Helvetica Neue Light"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r>
              <a:rPr lang="en-GB" sz="1200">
                <a:solidFill>
                  <a:srgbClr val="A40800"/>
                </a:solidFill>
                <a:latin typeface="Arial" charset="0"/>
                <a:cs typeface="Arial" charset="0"/>
              </a:rPr>
              <a:t>In addition to UNOSAT, UNITAR etc. and other actors from the UN system, there is now a burgeoning </a:t>
            </a:r>
            <a:r>
              <a:rPr lang="en-GB" sz="1200" b="1">
                <a:solidFill>
                  <a:srgbClr val="A40800"/>
                </a:solidFill>
                <a:latin typeface="Arial" charset="0"/>
                <a:cs typeface="Arial" charset="0"/>
              </a:rPr>
              <a:t>community focussed, community driven, volunteer led mapping movement </a:t>
            </a:r>
            <a:r>
              <a:rPr lang="en-GB" sz="1200">
                <a:solidFill>
                  <a:srgbClr val="A40800"/>
                </a:solidFill>
                <a:latin typeface="Arial" charset="0"/>
                <a:cs typeface="Arial" charset="0"/>
              </a:rPr>
              <a:t>around the world. </a:t>
            </a:r>
          </a:p>
          <a:p>
            <a:pPr algn="just" eaLnBrk="1" hangingPunct="1"/>
            <a:r>
              <a:rPr lang="en-GB" sz="1200">
                <a:solidFill>
                  <a:srgbClr val="A40800"/>
                </a:solidFill>
                <a:latin typeface="Arial" charset="0"/>
                <a:cs typeface="Arial" charset="0"/>
              </a:rPr>
              <a:t>Today, for under </a:t>
            </a:r>
            <a:r>
              <a:rPr lang="en-GB" sz="1200" b="1">
                <a:solidFill>
                  <a:srgbClr val="A40800"/>
                </a:solidFill>
                <a:latin typeface="Arial" charset="0"/>
                <a:cs typeface="Arial" charset="0"/>
              </a:rPr>
              <a:t>$200, you can get better resolution local imagery </a:t>
            </a:r>
            <a:r>
              <a:rPr lang="en-GB" sz="1200">
                <a:solidFill>
                  <a:srgbClr val="A40800"/>
                </a:solidFill>
                <a:latin typeface="Arial" charset="0"/>
                <a:cs typeface="Arial" charset="0"/>
              </a:rPr>
              <a:t>than can be commercially bought for tens of thousands of dollars. </a:t>
            </a:r>
          </a:p>
          <a:p>
            <a:pPr algn="just" eaLnBrk="1" hangingPunct="1"/>
            <a:r>
              <a:rPr lang="en-GB" sz="1200">
                <a:solidFill>
                  <a:srgbClr val="A40800"/>
                </a:solidFill>
                <a:latin typeface="Arial" charset="0"/>
                <a:cs typeface="Arial" charset="0"/>
              </a:rPr>
              <a:t>Plenty of examples to be found - this is the </a:t>
            </a:r>
            <a:r>
              <a:rPr lang="en-GB" sz="1200" b="1">
                <a:solidFill>
                  <a:srgbClr val="A40800"/>
                </a:solidFill>
                <a:latin typeface="Arial" charset="0"/>
                <a:cs typeface="Arial" charset="0"/>
              </a:rPr>
              <a:t>democratisation of mapping tools, GIS and analysis</a:t>
            </a:r>
            <a:r>
              <a:rPr lang="en-GB" sz="1200">
                <a:solidFill>
                  <a:srgbClr val="A40800"/>
                </a:solidFill>
                <a:latin typeface="Arial" charset="0"/>
                <a:cs typeface="Arial" charset="0"/>
              </a:rPr>
              <a:t>. See some examples.</a:t>
            </a:r>
            <a:endParaRPr lang="en-US" sz="1200">
              <a:solidFill>
                <a:srgbClr val="A40800"/>
              </a:solidFill>
              <a:latin typeface="Arial" charset="0"/>
              <a:cs typeface="Arial" charset="0"/>
            </a:endParaRPr>
          </a:p>
          <a:p>
            <a:pPr algn="just" eaLnBrk="1" hangingPunct="1"/>
            <a:r>
              <a:rPr lang="en-GB" sz="1200" b="1">
                <a:solidFill>
                  <a:srgbClr val="A40800"/>
                </a:solidFill>
                <a:latin typeface="Arial" charset="0"/>
                <a:cs typeface="Arial" charset="0"/>
              </a:rPr>
              <a:t>Old mapping tools and analysis </a:t>
            </a:r>
            <a:r>
              <a:rPr lang="en-GB" sz="1200">
                <a:solidFill>
                  <a:srgbClr val="A40800"/>
                </a:solidFill>
                <a:latin typeface="Arial" charset="0"/>
                <a:cs typeface="Arial" charset="0"/>
              </a:rPr>
              <a:t>are more likely to be </a:t>
            </a:r>
            <a:r>
              <a:rPr lang="en-GB" sz="1200" b="1">
                <a:solidFill>
                  <a:srgbClr val="A40800"/>
                </a:solidFill>
                <a:latin typeface="Arial" charset="0"/>
                <a:cs typeface="Arial" charset="0"/>
              </a:rPr>
              <a:t>closed</a:t>
            </a:r>
            <a:r>
              <a:rPr lang="en-GB" sz="1200">
                <a:solidFill>
                  <a:srgbClr val="A40800"/>
                </a:solidFill>
                <a:latin typeface="Arial" charset="0"/>
                <a:cs typeface="Arial" charset="0"/>
              </a:rPr>
              <a:t> - closed information loops, closed groups analysing this information, information not widely disseminated. </a:t>
            </a:r>
            <a:endParaRPr lang="en-US" sz="1200">
              <a:solidFill>
                <a:srgbClr val="A40800"/>
              </a:solidFill>
              <a:latin typeface="Arial" charset="0"/>
              <a:cs typeface="Arial" charset="0"/>
            </a:endParaRPr>
          </a:p>
          <a:p>
            <a:pPr algn="just" eaLnBrk="1" hangingPunct="1"/>
            <a:r>
              <a:rPr lang="en-GB" sz="1200" b="1">
                <a:solidFill>
                  <a:srgbClr val="A40800"/>
                </a:solidFill>
                <a:latin typeface="Arial" charset="0"/>
                <a:cs typeface="Arial" charset="0"/>
              </a:rPr>
              <a:t>New paradigm is open </a:t>
            </a:r>
            <a:r>
              <a:rPr lang="en-GB" sz="1200">
                <a:solidFill>
                  <a:srgbClr val="A40800"/>
                </a:solidFill>
                <a:latin typeface="Arial" charset="0"/>
                <a:cs typeface="Arial" charset="0"/>
              </a:rPr>
              <a:t>- from sources to analysis, </a:t>
            </a:r>
            <a:r>
              <a:rPr lang="en-GB" sz="1200" b="1">
                <a:solidFill>
                  <a:srgbClr val="A40800"/>
                </a:solidFill>
                <a:latin typeface="Arial" charset="0"/>
                <a:cs typeface="Arial" charset="0"/>
              </a:rPr>
              <a:t>but bounded information gathering </a:t>
            </a:r>
            <a:r>
              <a:rPr lang="en-GB" sz="1200">
                <a:solidFill>
                  <a:srgbClr val="A40800"/>
                </a:solidFill>
                <a:latin typeface="Arial" charset="0"/>
                <a:cs typeface="Arial" charset="0"/>
              </a:rPr>
              <a:t>and analysis also possible in this model.</a:t>
            </a:r>
            <a:endParaRPr lang="en-US" sz="1200">
              <a:solidFill>
                <a:srgbClr val="A40800"/>
              </a:solidFill>
              <a:latin typeface="Arial" charset="0"/>
              <a:cs typeface="Arial" charset="0"/>
            </a:endParaRPr>
          </a:p>
          <a:p>
            <a:pPr eaLnBrk="1" hangingPunct="1"/>
            <a:r>
              <a:rPr lang="en-GB" sz="800">
                <a:latin typeface="Arial" charset="0"/>
                <a:cs typeface="Arial" charset="0"/>
              </a:rPr>
              <a:t> </a:t>
            </a:r>
            <a:endParaRPr lang="en-US" sz="800">
              <a:latin typeface="Arial" charset="0"/>
              <a:cs typeface="Arial" charset="0"/>
            </a:endParaRPr>
          </a:p>
          <a:p>
            <a:pPr eaLnBrk="1" hangingPunct="1"/>
            <a:endParaRPr lang="de-DE">
              <a:latin typeface="Calibri" charset="0"/>
            </a:endParaRPr>
          </a:p>
        </p:txBody>
      </p:sp>
      <p:sp>
        <p:nvSpPr>
          <p:cNvPr id="4505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fld id="{B6265E57-2A5C-E342-A262-F97E4EE12FF2}" type="slidenum">
              <a:rPr lang="de-DE" sz="1200"/>
              <a:pPr eaLnBrk="1" hangingPunct="1"/>
              <a:t>13</a:t>
            </a:fld>
            <a:endParaRPr lang="de-DE"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atin typeface="Calibri" charset="0"/>
              </a:rPr>
              <a:t>Adressing the challenge of validation of information</a:t>
            </a:r>
          </a:p>
        </p:txBody>
      </p:sp>
      <p:sp>
        <p:nvSpPr>
          <p:cNvPr id="5222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fld id="{6140EA18-291F-D041-AB84-17B642199D7D}" type="slidenum">
              <a:rPr lang="de-DE" sz="1200">
                <a:latin typeface="Helvetica Neue Light" charset="0"/>
                <a:sym typeface="Helvetica Neue Light" charset="0"/>
              </a:rPr>
              <a:pPr eaLnBrk="1" hangingPunct="1"/>
              <a:t>19</a:t>
            </a:fld>
            <a:endParaRPr lang="de-DE" sz="1200">
              <a:latin typeface="Helvetica Neue Light" charset="0"/>
              <a:sym typeface="Helvetica Neue Light"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9AFAABF8-261A-2F47-82AB-EF75E1E47024}" type="datetimeFigureOut">
              <a:rPr lang="de-DE" smtClean="0"/>
              <a:t>22.03.12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03E939-1031-4C4A-85D2-9B1C577E6FDA}" type="slidenum">
              <a:rPr lang="de-DE" smtClean="0"/>
              <a:t>‹Nr.›</a:t>
            </a:fld>
            <a:endParaRPr lang="de-DE"/>
          </a:p>
        </p:txBody>
      </p:sp>
    </p:spTree>
    <p:extLst>
      <p:ext uri="{BB962C8B-B14F-4D97-AF65-F5344CB8AC3E}">
        <p14:creationId xmlns:p14="http://schemas.microsoft.com/office/powerpoint/2010/main" val="2882898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9AFAABF8-261A-2F47-82AB-EF75E1E47024}" type="datetimeFigureOut">
              <a:rPr lang="de-DE" smtClean="0"/>
              <a:t>22.03.12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03E939-1031-4C4A-85D2-9B1C577E6FDA}" type="slidenum">
              <a:rPr lang="de-DE" smtClean="0"/>
              <a:t>‹Nr.›</a:t>
            </a:fld>
            <a:endParaRPr lang="de-DE"/>
          </a:p>
        </p:txBody>
      </p:sp>
    </p:spTree>
    <p:extLst>
      <p:ext uri="{BB962C8B-B14F-4D97-AF65-F5344CB8AC3E}">
        <p14:creationId xmlns:p14="http://schemas.microsoft.com/office/powerpoint/2010/main" val="212634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428163" y="390526"/>
            <a:ext cx="2925762" cy="832167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650875" y="390526"/>
            <a:ext cx="8624888" cy="832167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9AFAABF8-261A-2F47-82AB-EF75E1E47024}" type="datetimeFigureOut">
              <a:rPr lang="de-DE" smtClean="0"/>
              <a:t>22.03.12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03E939-1031-4C4A-85D2-9B1C577E6FDA}" type="slidenum">
              <a:rPr lang="de-DE" smtClean="0"/>
              <a:t>‹Nr.›</a:t>
            </a:fld>
            <a:endParaRPr lang="de-DE"/>
          </a:p>
        </p:txBody>
      </p:sp>
    </p:spTree>
    <p:extLst>
      <p:ext uri="{BB962C8B-B14F-4D97-AF65-F5344CB8AC3E}">
        <p14:creationId xmlns:p14="http://schemas.microsoft.com/office/powerpoint/2010/main" val="3186049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descr="LOGO Black.jpg"/>
          <p:cNvPicPr>
            <a:picLocks noChangeAspect="1"/>
          </p:cNvPicPr>
          <p:nvPr userDrawn="1"/>
        </p:nvPicPr>
        <p:blipFill>
          <a:blip r:embed="rId2"/>
          <a:stretch>
            <a:fillRect/>
          </a:stretch>
        </p:blipFill>
        <p:spPr>
          <a:xfrm>
            <a:off x="3350" y="6246316"/>
            <a:ext cx="2300510" cy="611684"/>
          </a:xfrm>
          <a:prstGeom prst="rect">
            <a:avLst/>
          </a:prstGeom>
          <a:effectLst>
            <a:outerShdw blurRad="635000" dist="38100" dir="2700000" algn="tl" rotWithShape="0">
              <a:srgbClr val="000000">
                <a:alpha val="0"/>
              </a:srgbClr>
            </a:outerShdw>
          </a:effectLst>
        </p:spPr>
      </p:pic>
      <p:sp>
        <p:nvSpPr>
          <p:cNvPr id="5" name="Line"/>
          <p:cNvSpPr>
            <a:spLocks noChangeShapeType="1"/>
          </p:cNvSpPr>
          <p:nvPr userDrawn="1"/>
        </p:nvSpPr>
        <p:spPr bwMode="auto">
          <a:xfrm>
            <a:off x="3349" y="6246316"/>
            <a:ext cx="91440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lIns="91430" tIns="45716" rIns="91430" bIns="45716" anchor="ctr"/>
          <a:lstStyle/>
          <a:p>
            <a:endParaRPr lang="de-DE"/>
          </a:p>
        </p:txBody>
      </p:sp>
      <p:sp>
        <p:nvSpPr>
          <p:cNvPr id="6" name="txtfooterCVLPage"/>
          <p:cNvSpPr txBox="1">
            <a:spLocks noChangeArrowheads="1"/>
          </p:cNvSpPr>
          <p:nvPr userDrawn="1"/>
        </p:nvSpPr>
        <p:spPr bwMode="auto">
          <a:xfrm>
            <a:off x="4155654" y="6370216"/>
            <a:ext cx="498946" cy="3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fontAlgn="auto" hangingPunct="1">
              <a:spcBef>
                <a:spcPts val="0"/>
              </a:spcBef>
              <a:spcAft>
                <a:spcPts val="0"/>
              </a:spcAft>
              <a:defRPr/>
            </a:pPr>
            <a:fld id="{4C2BEFED-26C1-2847-8E10-C1A5B9ECBEA9}" type="slidenum">
              <a:rPr lang="en-US" sz="1200" b="1" smtClean="0">
                <a:cs typeface="Arial" charset="0"/>
              </a:rPr>
              <a:pPr eaLnBrk="1" fontAlgn="auto" hangingPunct="1">
                <a:spcBef>
                  <a:spcPts val="0"/>
                </a:spcBef>
                <a:spcAft>
                  <a:spcPts val="0"/>
                </a:spcAft>
                <a:defRPr/>
              </a:pPr>
              <a:t>‹Nr.›</a:t>
            </a:fld>
            <a:endParaRPr lang="en-US" sz="1200" b="1" smtClean="0">
              <a:cs typeface="Arial" charset="0"/>
            </a:endParaRPr>
          </a:p>
        </p:txBody>
      </p:sp>
      <p:sp>
        <p:nvSpPr>
          <p:cNvPr id="3" name="Content Placeholder 2"/>
          <p:cNvSpPr>
            <a:spLocks noGrp="1"/>
          </p:cNvSpPr>
          <p:nvPr>
            <p:ph idx="1"/>
          </p:nvPr>
        </p:nvSpPr>
        <p:spPr>
          <a:xfrm>
            <a:off x="457200" y="1600202"/>
            <a:ext cx="8229600" cy="31974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19961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3" descr="LOGO Black.jpg"/>
          <p:cNvPicPr>
            <a:picLocks noChangeAspect="1"/>
          </p:cNvPicPr>
          <p:nvPr userDrawn="1"/>
        </p:nvPicPr>
        <p:blipFill>
          <a:blip r:embed="rId2"/>
          <a:stretch>
            <a:fillRect/>
          </a:stretch>
        </p:blipFill>
        <p:spPr>
          <a:xfrm>
            <a:off x="3350" y="6246316"/>
            <a:ext cx="2300510" cy="611684"/>
          </a:xfrm>
          <a:prstGeom prst="rect">
            <a:avLst/>
          </a:prstGeom>
          <a:effectLst>
            <a:outerShdw blurRad="635000" dist="38100" dir="2700000" algn="tl" rotWithShape="0">
              <a:srgbClr val="000000">
                <a:alpha val="0"/>
              </a:srgbClr>
            </a:outerShdw>
          </a:effectLst>
        </p:spPr>
      </p:pic>
      <p:sp>
        <p:nvSpPr>
          <p:cNvPr id="6" name="Line"/>
          <p:cNvSpPr>
            <a:spLocks noChangeShapeType="1"/>
          </p:cNvSpPr>
          <p:nvPr userDrawn="1"/>
        </p:nvSpPr>
        <p:spPr bwMode="auto">
          <a:xfrm>
            <a:off x="3349" y="6246316"/>
            <a:ext cx="91440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lIns="91435" tIns="45718" rIns="91435" bIns="45718" anchor="ctr"/>
          <a:lstStyle/>
          <a:p>
            <a:endParaRPr lang="de-DE"/>
          </a:p>
        </p:txBody>
      </p:sp>
      <p:sp>
        <p:nvSpPr>
          <p:cNvPr id="8" name="txtfooterCVLPage"/>
          <p:cNvSpPr txBox="1">
            <a:spLocks noChangeArrowheads="1"/>
          </p:cNvSpPr>
          <p:nvPr userDrawn="1"/>
        </p:nvSpPr>
        <p:spPr bwMode="auto">
          <a:xfrm>
            <a:off x="4155654" y="6370216"/>
            <a:ext cx="498946" cy="3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defRPr/>
            </a:pPr>
            <a:fld id="{AA68835C-925F-6342-B644-9DB67D653177}" type="slidenum">
              <a:rPr lang="en-US" sz="1200" b="1" smtClean="0">
                <a:cs typeface="Arial" charset="0"/>
              </a:rPr>
              <a:pPr eaLnBrk="1" hangingPunct="1">
                <a:defRPr/>
              </a:pPr>
              <a:t>‹Nr.›</a:t>
            </a:fld>
            <a:endParaRPr lang="en-US" sz="1200" b="1" smtClean="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2"/>
          <p:cNvSpPr>
            <a:spLocks noGrp="1"/>
          </p:cNvSpPr>
          <p:nvPr>
            <p:ph idx="13"/>
          </p:nvPr>
        </p:nvSpPr>
        <p:spPr>
          <a:xfrm>
            <a:off x="457200" y="1600201"/>
            <a:ext cx="8229600" cy="319743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4"/>
          <p:cNvSpPr>
            <a:spLocks noGrp="1" noChangeArrowheads="1"/>
          </p:cNvSpPr>
          <p:nvPr>
            <p:ph type="dt" sz="half" idx="14"/>
          </p:nvPr>
        </p:nvSpPr>
        <p:spPr/>
        <p:txBody>
          <a:bodyPr lIns="91435" tIns="45718" rIns="91435" bIns="45718"/>
          <a:lstStyle>
            <a:lvl1pPr>
              <a:defRPr/>
            </a:lvl1pPr>
          </a:lstStyle>
          <a:p>
            <a:pPr>
              <a:defRPr/>
            </a:pPr>
            <a:endParaRPr lang="en-US"/>
          </a:p>
        </p:txBody>
      </p:sp>
      <p:sp>
        <p:nvSpPr>
          <p:cNvPr id="10" name="Rectangle 5"/>
          <p:cNvSpPr>
            <a:spLocks noGrp="1" noChangeArrowheads="1"/>
          </p:cNvSpPr>
          <p:nvPr>
            <p:ph type="ftr" sz="quarter" idx="15"/>
          </p:nvPr>
        </p:nvSpPr>
        <p:spPr/>
        <p:txBody>
          <a:bodyPr lIns="91435" tIns="45718" rIns="91435" bIns="45718"/>
          <a:lstStyle>
            <a:lvl1pPr>
              <a:defRPr/>
            </a:lvl1pPr>
          </a:lstStyle>
          <a:p>
            <a:pPr>
              <a:defRPr/>
            </a:pPr>
            <a:endParaRPr lang="en-US"/>
          </a:p>
        </p:txBody>
      </p:sp>
    </p:spTree>
    <p:extLst>
      <p:ext uri="{BB962C8B-B14F-4D97-AF65-F5344CB8AC3E}">
        <p14:creationId xmlns:p14="http://schemas.microsoft.com/office/powerpoint/2010/main" val="229744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9AFAABF8-261A-2F47-82AB-EF75E1E47024}" type="datetimeFigureOut">
              <a:rPr lang="de-DE" smtClean="0"/>
              <a:t>22.03.12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03E939-1031-4C4A-85D2-9B1C577E6FDA}" type="slidenum">
              <a:rPr lang="de-DE" smtClean="0"/>
              <a:t>‹Nr.›</a:t>
            </a:fld>
            <a:endParaRPr lang="de-DE"/>
          </a:p>
        </p:txBody>
      </p:sp>
    </p:spTree>
    <p:extLst>
      <p:ext uri="{BB962C8B-B14F-4D97-AF65-F5344CB8AC3E}">
        <p14:creationId xmlns:p14="http://schemas.microsoft.com/office/powerpoint/2010/main" val="206225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9AFAABF8-261A-2F47-82AB-EF75E1E47024}" type="datetimeFigureOut">
              <a:rPr lang="de-DE" smtClean="0"/>
              <a:t>22.03.12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203E939-1031-4C4A-85D2-9B1C577E6FDA}" type="slidenum">
              <a:rPr lang="de-DE" smtClean="0"/>
              <a:t>‹Nr.›</a:t>
            </a:fld>
            <a:endParaRPr lang="de-DE"/>
          </a:p>
        </p:txBody>
      </p:sp>
    </p:spTree>
    <p:extLst>
      <p:ext uri="{BB962C8B-B14F-4D97-AF65-F5344CB8AC3E}">
        <p14:creationId xmlns:p14="http://schemas.microsoft.com/office/powerpoint/2010/main" val="20315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650875" y="2276476"/>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6578601" y="2276476"/>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9AFAABF8-261A-2F47-82AB-EF75E1E47024}" type="datetimeFigureOut">
              <a:rPr lang="de-DE" smtClean="0"/>
              <a:t>22.03.12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203E939-1031-4C4A-85D2-9B1C577E6FDA}" type="slidenum">
              <a:rPr lang="de-DE" smtClean="0"/>
              <a:t>‹Nr.›</a:t>
            </a:fld>
            <a:endParaRPr lang="de-DE"/>
          </a:p>
        </p:txBody>
      </p:sp>
    </p:spTree>
    <p:extLst>
      <p:ext uri="{BB962C8B-B14F-4D97-AF65-F5344CB8AC3E}">
        <p14:creationId xmlns:p14="http://schemas.microsoft.com/office/powerpoint/2010/main" val="351123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9AFAABF8-261A-2F47-82AB-EF75E1E47024}" type="datetimeFigureOut">
              <a:rPr lang="de-DE" smtClean="0"/>
              <a:t>22.03.12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203E939-1031-4C4A-85D2-9B1C577E6FDA}" type="slidenum">
              <a:rPr lang="de-DE" smtClean="0"/>
              <a:t>‹Nr.›</a:t>
            </a:fld>
            <a:endParaRPr lang="de-DE"/>
          </a:p>
        </p:txBody>
      </p:sp>
    </p:spTree>
    <p:extLst>
      <p:ext uri="{BB962C8B-B14F-4D97-AF65-F5344CB8AC3E}">
        <p14:creationId xmlns:p14="http://schemas.microsoft.com/office/powerpoint/2010/main" val="294356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9AFAABF8-261A-2F47-82AB-EF75E1E47024}" type="datetimeFigureOut">
              <a:rPr lang="de-DE" smtClean="0"/>
              <a:t>22.03.12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203E939-1031-4C4A-85D2-9B1C577E6FDA}" type="slidenum">
              <a:rPr lang="de-DE" smtClean="0"/>
              <a:t>‹Nr.›</a:t>
            </a:fld>
            <a:endParaRPr lang="de-DE"/>
          </a:p>
        </p:txBody>
      </p:sp>
    </p:spTree>
    <p:extLst>
      <p:ext uri="{BB962C8B-B14F-4D97-AF65-F5344CB8AC3E}">
        <p14:creationId xmlns:p14="http://schemas.microsoft.com/office/powerpoint/2010/main" val="314456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AFAABF8-261A-2F47-82AB-EF75E1E47024}" type="datetimeFigureOut">
              <a:rPr lang="de-DE" smtClean="0"/>
              <a:t>22.03.12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203E939-1031-4C4A-85D2-9B1C577E6FDA}" type="slidenum">
              <a:rPr lang="de-DE" smtClean="0"/>
              <a:t>‹Nr.›</a:t>
            </a:fld>
            <a:endParaRPr lang="de-DE"/>
          </a:p>
        </p:txBody>
      </p:sp>
    </p:spTree>
    <p:extLst>
      <p:ext uri="{BB962C8B-B14F-4D97-AF65-F5344CB8AC3E}">
        <p14:creationId xmlns:p14="http://schemas.microsoft.com/office/powerpoint/2010/main" val="367740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9AFAABF8-261A-2F47-82AB-EF75E1E47024}" type="datetimeFigureOut">
              <a:rPr lang="de-DE" smtClean="0"/>
              <a:t>22.03.12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203E939-1031-4C4A-85D2-9B1C577E6FDA}" type="slidenum">
              <a:rPr lang="de-DE" smtClean="0"/>
              <a:t>‹Nr.›</a:t>
            </a:fld>
            <a:endParaRPr lang="de-DE"/>
          </a:p>
        </p:txBody>
      </p:sp>
    </p:spTree>
    <p:extLst>
      <p:ext uri="{BB962C8B-B14F-4D97-AF65-F5344CB8AC3E}">
        <p14:creationId xmlns:p14="http://schemas.microsoft.com/office/powerpoint/2010/main" val="353730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9AFAABF8-261A-2F47-82AB-EF75E1E47024}" type="datetimeFigureOut">
              <a:rPr lang="de-DE" smtClean="0"/>
              <a:t>22.03.12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203E939-1031-4C4A-85D2-9B1C577E6FDA}" type="slidenum">
              <a:rPr lang="de-DE" smtClean="0"/>
              <a:t>‹Nr.›</a:t>
            </a:fld>
            <a:endParaRPr lang="de-DE"/>
          </a:p>
        </p:txBody>
      </p:sp>
    </p:spTree>
    <p:extLst>
      <p:ext uri="{BB962C8B-B14F-4D97-AF65-F5344CB8AC3E}">
        <p14:creationId xmlns:p14="http://schemas.microsoft.com/office/powerpoint/2010/main" val="13957434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35" tIns="45718" rIns="91435" bIns="45718"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fld id="{9AFAABF8-261A-2F47-82AB-EF75E1E47024}" type="datetimeFigureOut">
              <a:rPr lang="de-DE" smtClean="0"/>
              <a:t>22.03.12</a:t>
            </a:fld>
            <a:endParaRPr lang="de-DE"/>
          </a:p>
        </p:txBody>
      </p:sp>
      <p:sp>
        <p:nvSpPr>
          <p:cNvPr id="5" name="Fußzeilenplatzhalter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3203E939-1031-4C4A-85D2-9B1C577E6FDA}" type="slidenum">
              <a:rPr lang="de-DE" smtClean="0"/>
              <a:t>‹Nr.›</a:t>
            </a:fld>
            <a:endParaRPr lang="de-DE"/>
          </a:p>
        </p:txBody>
      </p:sp>
    </p:spTree>
    <p:extLst>
      <p:ext uri="{BB962C8B-B14F-4D97-AF65-F5344CB8AC3E}">
        <p14:creationId xmlns:p14="http://schemas.microsoft.com/office/powerpoint/2010/main" val="3534794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177"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2" indent="-285736"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2" indent="-228588"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18" indent="-228588"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5" indent="-228588"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1"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48"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5"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1"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show/10questions" TargetMode="External"/><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show/10questions" TargetMode="Externa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show/10questions" TargetMode="Externa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hyperlink" Target="http://www.ted.com/talks/eli_pariser_beware_online_filter_bubbles.html" TargetMode="External"/><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hyperlink" Target="http://ushahidi.com/products/swiftriver-platfor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nielstauffacher@ict4peac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01836" y="492250"/>
            <a:ext cx="8340328" cy="6025307"/>
          </a:xfrm>
        </p:spPr>
        <p:txBody>
          <a:bodyPr/>
          <a:lstStyle/>
          <a:p>
            <a:r>
              <a:rPr lang="de-DE" sz="4700">
                <a:solidFill>
                  <a:srgbClr val="A40800"/>
                </a:solidFill>
                <a:latin typeface="Calibri" charset="0"/>
              </a:rPr>
              <a:t>2012 Conference on Health and Humanitarian Logistics</a:t>
            </a:r>
            <a:br>
              <a:rPr lang="de-DE" sz="4700">
                <a:solidFill>
                  <a:srgbClr val="A40800"/>
                </a:solidFill>
                <a:latin typeface="Calibri" charset="0"/>
              </a:rPr>
            </a:br>
            <a:r>
              <a:rPr lang="de-DE" sz="2000">
                <a:solidFill>
                  <a:srgbClr val="A40800"/>
                </a:solidFill>
                <a:latin typeface="Calibri" charset="0"/>
              </a:rPr>
              <a:t>March 21-23 · Hamburg, Germany</a:t>
            </a:r>
            <a:r>
              <a:rPr lang="en-US" sz="2000">
                <a:solidFill>
                  <a:srgbClr val="A40800"/>
                </a:solidFill>
                <a:latin typeface="Arial" charset="0"/>
              </a:rPr>
              <a:t/>
            </a:r>
            <a:br>
              <a:rPr lang="en-US" sz="2000">
                <a:solidFill>
                  <a:srgbClr val="A40800"/>
                </a:solidFill>
                <a:latin typeface="Arial" charset="0"/>
              </a:rPr>
            </a:br>
            <a:r>
              <a:rPr lang="en-US" sz="2000">
                <a:solidFill>
                  <a:srgbClr val="A40800"/>
                </a:solidFill>
                <a:latin typeface="Arial" charset="0"/>
              </a:rPr>
              <a:t/>
            </a:r>
            <a:br>
              <a:rPr lang="en-US" sz="2000">
                <a:solidFill>
                  <a:srgbClr val="A40800"/>
                </a:solidFill>
                <a:latin typeface="Arial" charset="0"/>
              </a:rPr>
            </a:br>
            <a:r>
              <a:rPr lang="en-US" sz="2100">
                <a:solidFill>
                  <a:schemeClr val="tx2"/>
                </a:solidFill>
                <a:latin typeface="Arial" charset="0"/>
              </a:rPr>
              <a:t>Daniel Stauffacher, Chairman, ICT4Peace Foundation</a:t>
            </a:r>
            <a:br>
              <a:rPr lang="en-US" sz="2100">
                <a:solidFill>
                  <a:schemeClr val="tx2"/>
                </a:solidFill>
                <a:latin typeface="Arial" charset="0"/>
              </a:rPr>
            </a:br>
            <a:r>
              <a:rPr lang="en-US" sz="2100">
                <a:solidFill>
                  <a:schemeClr val="tx2"/>
                </a:solidFill>
                <a:latin typeface="Arial" charset="0"/>
              </a:rPr>
              <a:t>www.ict4peace.org</a:t>
            </a:r>
            <a:br>
              <a:rPr lang="en-US" sz="2100">
                <a:solidFill>
                  <a:schemeClr val="tx2"/>
                </a:solidFill>
                <a:latin typeface="Arial" charset="0"/>
              </a:rPr>
            </a:br>
            <a:endParaRPr lang="en-US" sz="1400">
              <a:solidFill>
                <a:schemeClr val="tx2"/>
              </a:solidFill>
              <a:latin typeface="Arial" charset="0"/>
            </a:endParaRPr>
          </a:p>
        </p:txBody>
      </p:sp>
      <p:pic>
        <p:nvPicPr>
          <p:cNvPr id="3072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61" y="4804172"/>
            <a:ext cx="4128864" cy="109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572871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l="6372" r="6372"/>
          <a:stretch>
            <a:fillRect/>
          </a:stretch>
        </p:blipFill>
        <p:spPr/>
      </p:pic>
    </p:spTree>
    <p:extLst>
      <p:ext uri="{BB962C8B-B14F-4D97-AF65-F5344CB8AC3E}">
        <p14:creationId xmlns:p14="http://schemas.microsoft.com/office/powerpoint/2010/main" val="33182549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ph type="title"/>
          </p:nvPr>
        </p:nvSpPr>
        <p:spPr>
          <a:xfrm>
            <a:off x="369466" y="290215"/>
            <a:ext cx="8339212" cy="983382"/>
          </a:xfrm>
        </p:spPr>
        <p:txBody>
          <a:bodyPr/>
          <a:lstStyle/>
          <a:p>
            <a:pPr eaLnBrk="1" hangingPunct="1"/>
            <a:r>
              <a:rPr lang="en-US">
                <a:solidFill>
                  <a:srgbClr val="AE0400"/>
                </a:solidFill>
                <a:latin typeface="Helvetica Neue Light" charset="0"/>
                <a:ea typeface="ヒラギノ角ゴ ProN W3" charset="0"/>
                <a:cs typeface="ヒラギノ角ゴ ProN W3" charset="0"/>
              </a:rPr>
              <a:t>The ICT4Peace Foundation</a:t>
            </a:r>
          </a:p>
        </p:txBody>
      </p:sp>
      <p:sp>
        <p:nvSpPr>
          <p:cNvPr id="41986" name="Rectangle 2"/>
          <p:cNvSpPr>
            <a:spLocks noChangeArrowheads="1"/>
          </p:cNvSpPr>
          <p:nvPr>
            <p:ph type="body" idx="1"/>
          </p:nvPr>
        </p:nvSpPr>
        <p:spPr/>
        <p:txBody>
          <a:bodyPr/>
          <a:lstStyle/>
          <a:p>
            <a:pPr algn="just" eaLnBrk="1" hangingPunct="1"/>
            <a:r>
              <a:rPr lang="en-US" sz="1600">
                <a:solidFill>
                  <a:srgbClr val="2D2D8A"/>
                </a:solidFill>
                <a:latin typeface="Arial" charset="0"/>
                <a:ea typeface="ヒラギノ角ゴ ProN W3" charset="0"/>
                <a:cs typeface="ヒラギノ角ゴ ProN W3" charset="0"/>
              </a:rPr>
              <a:t>The ICT4Peace Foundation aims to enhance the performance of the International community in crisis management through the use of ICTs that facilitates</a:t>
            </a:r>
            <a:r>
              <a:rPr lang="de-DE" sz="1600">
                <a:solidFill>
                  <a:srgbClr val="2D2D8A"/>
                </a:solidFill>
                <a:latin typeface="Arial" charset="0"/>
                <a:ea typeface="ヒラギノ角ゴ ProN W3" charset="0"/>
                <a:cs typeface="ヒラギノ角ゴ ProN W3" charset="0"/>
              </a:rPr>
              <a:t> improved, effective and sustained communication between peoples, communities and stakeholders involved in conflict prevention, mediation and peace building through better understanding of and enhanced application of Information Communications Technology (ICT) including Media and Social Media.</a:t>
            </a:r>
          </a:p>
          <a:p>
            <a:pPr algn="just" eaLnBrk="1" hangingPunct="1"/>
            <a:r>
              <a:rPr lang="de-DE" sz="1600">
                <a:solidFill>
                  <a:srgbClr val="2D2D8A"/>
                </a:solidFill>
                <a:latin typeface="Arial" charset="0"/>
                <a:ea typeface="ヒラギノ角ゴ ProN W3" charset="0"/>
                <a:cs typeface="ヒラギノ角ゴ ProN W3" charset="0"/>
              </a:rPr>
              <a:t>ICT4Peace aims to facilitate a holistic, cohesive and collaborative mechanisms directly in line with Paragraph 36 of the World Summit on the Information Society (WSIS) Tunis Declaration (2005):</a:t>
            </a:r>
          </a:p>
          <a:p>
            <a:pPr algn="just" eaLnBrk="1" hangingPunct="1"/>
            <a:r>
              <a:rPr lang="de-DE" sz="1600" i="1">
                <a:solidFill>
                  <a:srgbClr val="2D2D8A"/>
                </a:solidFill>
                <a:latin typeface="Arial" charset="0"/>
                <a:ea typeface="ヒラギノ角ゴ ProN W3" charset="0"/>
                <a:cs typeface="ヒラギノ角ゴ ProN W3" charset="0"/>
              </a:rPr>
              <a:t>“36. We value the potential of ICTs to promote peace and to prevent conflict which, inter alia, negatively affects achieving development goals. ICTs can be used for identifying conflict situations through early-warning systems preventing conflicts, promoting their peaceful resolution, supporting humanitarian action, including protection of civilians in armed conflicts, facilitating peacekeeping missions, and assisting post conflict peace-building and reconstruction.”</a:t>
            </a:r>
            <a:r>
              <a:rPr lang="en-US" altLang="ja-JP" sz="1600">
                <a:solidFill>
                  <a:srgbClr val="2D2D8A"/>
                </a:solidFill>
                <a:latin typeface="Arial" charset="0"/>
                <a:cs typeface="Arial" charset="0"/>
              </a:rPr>
              <a:t>between peoples, communities and stakeholders involved in crisis management, humanitarian aid and peacebuilding.</a:t>
            </a:r>
            <a:endParaRPr lang="en-US" sz="1600">
              <a:solidFill>
                <a:srgbClr val="2D2D8A"/>
              </a:solidFill>
              <a:latin typeface="Arial" charset="0"/>
              <a:cs typeface="Arial" charset="0"/>
            </a:endParaRPr>
          </a:p>
        </p:txBody>
      </p:sp>
      <p:pic>
        <p:nvPicPr>
          <p:cNvPr id="41987" name="Bil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823" y="0"/>
            <a:ext cx="867854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5122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ph type="title"/>
          </p:nvPr>
        </p:nvSpPr>
        <p:spPr>
          <a:xfrm>
            <a:off x="369466" y="290215"/>
            <a:ext cx="8339212" cy="983382"/>
          </a:xfrm>
        </p:spPr>
        <p:txBody>
          <a:bodyPr/>
          <a:lstStyle/>
          <a:p>
            <a:pPr eaLnBrk="1" hangingPunct="1"/>
            <a:r>
              <a:rPr lang="en-US">
                <a:solidFill>
                  <a:srgbClr val="AE0400"/>
                </a:solidFill>
                <a:latin typeface="Helvetica Neue Light" charset="0"/>
                <a:ea typeface="ヒラギノ角ゴ ProN W3" charset="0"/>
                <a:cs typeface="ヒラギノ角ゴ ProN W3" charset="0"/>
              </a:rPr>
              <a:t>The ICT4Peace Foundation</a:t>
            </a:r>
          </a:p>
        </p:txBody>
      </p:sp>
      <p:sp>
        <p:nvSpPr>
          <p:cNvPr id="43010" name="Rectangle 2"/>
          <p:cNvSpPr>
            <a:spLocks noChangeArrowheads="1"/>
          </p:cNvSpPr>
          <p:nvPr>
            <p:ph type="body" idx="1"/>
          </p:nvPr>
        </p:nvSpPr>
        <p:spPr/>
        <p:txBody>
          <a:bodyPr/>
          <a:lstStyle/>
          <a:p>
            <a:pPr algn="just" eaLnBrk="1" hangingPunct="1"/>
            <a:r>
              <a:rPr lang="en-US" sz="1600">
                <a:solidFill>
                  <a:srgbClr val="2D2D8A"/>
                </a:solidFill>
                <a:latin typeface="Arial" charset="0"/>
                <a:ea typeface="ヒラギノ角ゴ ProN W3" charset="0"/>
                <a:cs typeface="ヒラギノ角ゴ ProN W3" charset="0"/>
              </a:rPr>
              <a:t>The ICT4Peace Foundation aims to enhance the performance of the International community in crisis management through the use of ICTs that facilitates</a:t>
            </a:r>
            <a:r>
              <a:rPr lang="de-DE" sz="1600">
                <a:solidFill>
                  <a:srgbClr val="2D2D8A"/>
                </a:solidFill>
                <a:latin typeface="Arial" charset="0"/>
                <a:ea typeface="ヒラギノ角ゴ ProN W3" charset="0"/>
                <a:cs typeface="ヒラギノ角ゴ ProN W3" charset="0"/>
              </a:rPr>
              <a:t> improved, effective and sustained communication between peoples, communities and stakeholders involved in conflict prevention, mediation and peace building through better understanding of and enhanced application of Information Communications Technology (ICT) including Media and Social Media.</a:t>
            </a:r>
          </a:p>
          <a:p>
            <a:pPr algn="just" eaLnBrk="1" hangingPunct="1"/>
            <a:r>
              <a:rPr lang="de-DE" sz="1600">
                <a:solidFill>
                  <a:srgbClr val="2D2D8A"/>
                </a:solidFill>
                <a:latin typeface="Arial" charset="0"/>
                <a:ea typeface="ヒラギノ角ゴ ProN W3" charset="0"/>
                <a:cs typeface="ヒラギノ角ゴ ProN W3" charset="0"/>
              </a:rPr>
              <a:t>ICT4Peace aims to facilitate a holistic, cohesive and collaborative mechanisms directly in line with Paragraph 36 of the World Summit on the Information Society (WSIS) Tunis Declaration (2005):</a:t>
            </a:r>
          </a:p>
          <a:p>
            <a:pPr algn="just" eaLnBrk="1" hangingPunct="1"/>
            <a:r>
              <a:rPr lang="de-DE" sz="1600" i="1">
                <a:solidFill>
                  <a:srgbClr val="2D2D8A"/>
                </a:solidFill>
                <a:latin typeface="Arial" charset="0"/>
                <a:ea typeface="ヒラギノ角ゴ ProN W3" charset="0"/>
                <a:cs typeface="ヒラギノ角ゴ ProN W3" charset="0"/>
              </a:rPr>
              <a:t>“36. We value the potential of ICTs to promote peace and to prevent conflict which, inter alia, negatively affects achieving development goals. ICTs can be used for identifying conflict situations through early-warning systems preventing conflicts, promoting their peaceful resolution, supporting humanitarian action, including protection of civilians in armed conflicts, facilitating peacekeeping missions, and assisting post conflict peace-building and reconstruction.”</a:t>
            </a:r>
            <a:r>
              <a:rPr lang="en-US" altLang="ja-JP" sz="1600">
                <a:solidFill>
                  <a:srgbClr val="2D2D8A"/>
                </a:solidFill>
                <a:latin typeface="Arial" charset="0"/>
                <a:cs typeface="Arial" charset="0"/>
              </a:rPr>
              <a:t>between peoples, communities and stakeholders involved in crisis management, humanitarian aid and peacebuilding.</a:t>
            </a:r>
            <a:endParaRPr lang="en-US" sz="1600">
              <a:solidFill>
                <a:srgbClr val="2D2D8A"/>
              </a:solidFill>
              <a:latin typeface="Arial" charset="0"/>
              <a:cs typeface="Arial" charset="0"/>
            </a:endParaRPr>
          </a:p>
        </p:txBody>
      </p:sp>
      <p:pic>
        <p:nvPicPr>
          <p:cNvPr id="43011" name="Bil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0215"/>
            <a:ext cx="9144000" cy="570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325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p:txBody>
          <a:bodyPr/>
          <a:lstStyle/>
          <a:p>
            <a:pPr eaLnBrk="1" hangingPunct="1"/>
            <a:r>
              <a:rPr lang="en-US" sz="3500">
                <a:solidFill>
                  <a:srgbClr val="A40800"/>
                </a:solidFill>
                <a:latin typeface="Gill Sans Light" charset="0"/>
                <a:cs typeface="Gill Sans Light" charset="0"/>
                <a:sym typeface="Gill Sans Light" charset="0"/>
              </a:rPr>
              <a:t>crowd sourcing </a:t>
            </a:r>
            <a:r>
              <a:rPr lang="en-US" sz="3500">
                <a:latin typeface="Gill Sans Light" charset="0"/>
                <a:cs typeface="Gill Sans Light" charset="0"/>
                <a:sym typeface="Gill Sans Light" charset="0"/>
              </a:rPr>
              <a:t>mapping | new maps</a:t>
            </a:r>
            <a:r>
              <a:rPr lang="en-US" sz="3500">
                <a:latin typeface="Gill Sans Light" charset="0"/>
                <a:sym typeface="Gill Sans Light" charset="0"/>
              </a:rPr>
              <a:t/>
            </a:r>
            <a:br>
              <a:rPr lang="en-US" sz="3500">
                <a:latin typeface="Gill Sans Light" charset="0"/>
                <a:sym typeface="Gill Sans Light" charset="0"/>
              </a:rPr>
            </a:br>
            <a:r>
              <a:rPr lang="en-US" sz="1400">
                <a:latin typeface="Gill Sans Light" charset="0"/>
                <a:cs typeface="Gill Sans Light" charset="0"/>
                <a:sym typeface="Gill Sans Light" charset="0"/>
                <a:hlinkClick r:id="rId3"/>
              </a:rPr>
              <a:t>http://publiclaboratory.org/sites/default/files/4445981062_73945db207_b_2.jpg</a:t>
            </a:r>
            <a:endParaRPr lang="en-US" sz="1400">
              <a:latin typeface="Gill Sans Light" charset="0"/>
              <a:sym typeface="Gill Sans Light" charset="0"/>
            </a:endParaRP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14" y="1682130"/>
            <a:ext cx="7308949" cy="4875609"/>
          </a:xfrm>
          <a:prstGeom prst="rect">
            <a:avLst/>
          </a:prstGeom>
          <a:noFill/>
          <a:ln>
            <a:noFill/>
          </a:ln>
          <a:effectLst>
            <a:outerShdw blurRad="381000" dist="38099" dir="54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20325349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p:txBody>
          <a:bodyPr/>
          <a:lstStyle/>
          <a:p>
            <a:pPr eaLnBrk="1" hangingPunct="1"/>
            <a:r>
              <a:rPr lang="en-US" sz="3500">
                <a:solidFill>
                  <a:srgbClr val="A40800"/>
                </a:solidFill>
                <a:latin typeface="Gill Sans Light" charset="0"/>
                <a:cs typeface="Gill Sans Light" charset="0"/>
                <a:sym typeface="Gill Sans Light" charset="0"/>
              </a:rPr>
              <a:t>Christchurch: </a:t>
            </a:r>
            <a:r>
              <a:rPr lang="en-US" sz="3500">
                <a:latin typeface="Gill Sans Light" charset="0"/>
                <a:cs typeface="Gill Sans Light" charset="0"/>
                <a:sym typeface="Gill Sans Light" charset="0"/>
              </a:rPr>
              <a:t>damage assessment</a:t>
            </a:r>
            <a:r>
              <a:rPr lang="en-US" sz="3500">
                <a:latin typeface="Gill Sans Light" charset="0"/>
                <a:sym typeface="Gill Sans Light" charset="0"/>
              </a:rPr>
              <a:t/>
            </a:r>
            <a:br>
              <a:rPr lang="en-US" sz="3500">
                <a:latin typeface="Gill Sans Light" charset="0"/>
                <a:sym typeface="Gill Sans Light" charset="0"/>
              </a:rPr>
            </a:br>
            <a:r>
              <a:rPr lang="en-US" sz="2100">
                <a:latin typeface="Gill Sans Light" charset="0"/>
                <a:cs typeface="Gill Sans Light" charset="0"/>
                <a:sym typeface="Gill Sans Light" charset="0"/>
                <a:hlinkClick r:id="rId2"/>
              </a:rPr>
              <a:t>http://tomnod.com/geocan/</a:t>
            </a:r>
            <a:endParaRPr lang="en-US" sz="2100">
              <a:latin typeface="Gill Sans Light" charset="0"/>
              <a:sym typeface="Gill Sans Light" charset="0"/>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12" y="1758033"/>
            <a:ext cx="8234288" cy="4759523"/>
          </a:xfrm>
          <a:prstGeom prst="rect">
            <a:avLst/>
          </a:prstGeom>
          <a:noFill/>
          <a:ln>
            <a:noFill/>
          </a:ln>
          <a:effectLst>
            <a:outerShdw blurRad="381000" dist="38099" dir="54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77463665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Jarrod Goentzel (goentzel@mit.edu)</a:t>
            </a:r>
            <a:endParaRPr lang="en-US"/>
          </a:p>
        </p:txBody>
      </p:sp>
      <p:pic>
        <p:nvPicPr>
          <p:cNvPr id="4710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3795" y="0"/>
            <a:ext cx="809364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quarter" idx="10"/>
          </p:nvPr>
        </p:nvSpPr>
        <p:spPr/>
        <p:txBody>
          <a:bodyPr/>
          <a:lstStyle/>
          <a:p>
            <a:pPr>
              <a:defRPr/>
            </a:pPr>
            <a:r>
              <a:rPr lang="en-US" smtClean="0"/>
              <a:t>HART Workshop, January 2012</a:t>
            </a:r>
            <a:endParaRPr lang="en-US"/>
          </a:p>
        </p:txBody>
      </p:sp>
      <p:sp>
        <p:nvSpPr>
          <p:cNvPr id="47108" name="TextBox 6"/>
          <p:cNvSpPr txBox="1">
            <a:spLocks noChangeArrowheads="1"/>
          </p:cNvSpPr>
          <p:nvPr/>
        </p:nvSpPr>
        <p:spPr bwMode="auto">
          <a:xfrm>
            <a:off x="15627" y="1873002"/>
            <a:ext cx="2379762" cy="34636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43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3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3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3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3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300">
                <a:solidFill>
                  <a:srgbClr val="000000"/>
                </a:solidFill>
                <a:latin typeface="Gill Sans" charset="0"/>
                <a:ea typeface="ヒラギノ角ゴ ProN W3" charset="0"/>
                <a:cs typeface="ヒラギノ角ゴ ProN W3" charset="0"/>
                <a:sym typeface="Gill Sans" charset="0"/>
              </a:defRPr>
            </a:lvl9pPr>
          </a:lstStyle>
          <a:p>
            <a:pPr eaLnBrk="1" hangingPunct="1"/>
            <a:endParaRPr lang="en-US" sz="2500"/>
          </a:p>
          <a:p>
            <a:pPr eaLnBrk="1" hangingPunct="1"/>
            <a:endParaRPr lang="en-US" sz="2500"/>
          </a:p>
          <a:p>
            <a:pPr eaLnBrk="1" hangingPunct="1"/>
            <a:endParaRPr lang="en-US" sz="2500"/>
          </a:p>
          <a:p>
            <a:pPr eaLnBrk="1" hangingPunct="1"/>
            <a:endParaRPr lang="en-US" sz="2500"/>
          </a:p>
          <a:p>
            <a:pPr eaLnBrk="1" hangingPunct="1"/>
            <a:r>
              <a:rPr lang="en-US" sz="2500"/>
              <a:t>Humanitarian</a:t>
            </a:r>
          </a:p>
          <a:p>
            <a:pPr eaLnBrk="1" hangingPunct="1"/>
            <a:r>
              <a:rPr lang="en-US" sz="2500"/>
              <a:t>OpenStreetMap</a:t>
            </a:r>
          </a:p>
          <a:p>
            <a:pPr eaLnBrk="1" hangingPunct="1"/>
            <a:r>
              <a:rPr lang="en-US" sz="2500"/>
              <a:t>Team</a:t>
            </a:r>
          </a:p>
        </p:txBody>
      </p:sp>
      <p:sp>
        <p:nvSpPr>
          <p:cNvPr id="47109" name="Title 5"/>
          <p:cNvSpPr>
            <a:spLocks noGrp="1"/>
          </p:cNvSpPr>
          <p:nvPr>
            <p:ph type="title"/>
          </p:nvPr>
        </p:nvSpPr>
        <p:spPr>
          <a:xfrm>
            <a:off x="369466" y="2315021"/>
            <a:ext cx="1727895" cy="1143000"/>
          </a:xfrm>
        </p:spPr>
        <p:txBody>
          <a:bodyPr/>
          <a:lstStyle/>
          <a:p>
            <a:r>
              <a:rPr lang="en-US">
                <a:latin typeface="Calibri" charset="0"/>
              </a:rPr>
              <a:t>HOT</a:t>
            </a:r>
          </a:p>
        </p:txBody>
      </p:sp>
    </p:spTree>
    <p:extLst>
      <p:ext uri="{BB962C8B-B14F-4D97-AF65-F5344CB8AC3E}">
        <p14:creationId xmlns:p14="http://schemas.microsoft.com/office/powerpoint/2010/main" val="40331418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p:txBody>
          <a:bodyPr/>
          <a:lstStyle/>
          <a:p>
            <a:pPr eaLnBrk="1" hangingPunct="1"/>
            <a:r>
              <a:rPr lang="en-US" sz="3500">
                <a:latin typeface="Gill Sans Light" charset="0"/>
                <a:cs typeface="Gill Sans Light" charset="0"/>
                <a:sym typeface="Gill Sans Light" charset="0"/>
              </a:rPr>
              <a:t>Massive </a:t>
            </a:r>
            <a:r>
              <a:rPr lang="en-US" sz="3500">
                <a:solidFill>
                  <a:srgbClr val="A40800"/>
                </a:solidFill>
                <a:latin typeface="Gill Sans Light" charset="0"/>
                <a:cs typeface="Gill Sans Light" charset="0"/>
                <a:sym typeface="Gill Sans Light" charset="0"/>
              </a:rPr>
              <a:t>data analytics</a:t>
            </a:r>
            <a:r>
              <a:rPr lang="en-US" sz="3500">
                <a:latin typeface="Gill Sans Light" charset="0"/>
                <a:sym typeface="Gill Sans Light" charset="0"/>
              </a:rPr>
              <a:t/>
            </a:r>
            <a:br>
              <a:rPr lang="en-US" sz="3500">
                <a:latin typeface="Gill Sans Light" charset="0"/>
                <a:sym typeface="Gill Sans Light" charset="0"/>
              </a:rPr>
            </a:br>
            <a:r>
              <a:rPr lang="en-US" sz="2100">
                <a:latin typeface="Gill Sans Light" charset="0"/>
                <a:cs typeface="Gill Sans Light" charset="0"/>
                <a:sym typeface="Gill Sans Light" charset="0"/>
                <a:hlinkClick r:id="rId2"/>
              </a:rPr>
              <a:t>http://tomnod.com</a:t>
            </a:r>
            <a:endParaRPr lang="en-US" sz="2100">
              <a:latin typeface="Gill Sans Light" charset="0"/>
              <a:sym typeface="Gill Sans Light" charset="0"/>
            </a:endParaRP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14" y="1621855"/>
            <a:ext cx="7492008" cy="4799707"/>
          </a:xfrm>
          <a:prstGeom prst="rect">
            <a:avLst/>
          </a:prstGeom>
          <a:noFill/>
          <a:ln>
            <a:noFill/>
          </a:ln>
          <a:effectLst>
            <a:outerShdw blurRad="381000" dist="38099" dir="54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94405924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500" fill="hold"/>
                                        <p:tgtEl>
                                          <p:spTgt spid="35842"/>
                                        </p:tgtEl>
                                        <p:attrNameLst>
                                          <p:attrName>ppt_w</p:attrName>
                                        </p:attrNameLst>
                                      </p:cBhvr>
                                      <p:tavLst>
                                        <p:tav tm="0">
                                          <p:val>
                                            <p:fltVal val="0"/>
                                          </p:val>
                                        </p:tav>
                                        <p:tav tm="100000">
                                          <p:val>
                                            <p:strVal val="#ppt_w"/>
                                          </p:val>
                                        </p:tav>
                                      </p:tavLst>
                                    </p:anim>
                                    <p:anim calcmode="lin" valueType="num">
                                      <p:cBhvr>
                                        <p:cTn id="8" dur="500" fill="hold"/>
                                        <p:tgtEl>
                                          <p:spTgt spid="358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p:txBody>
          <a:bodyPr/>
          <a:lstStyle/>
          <a:p>
            <a:pPr eaLnBrk="1" hangingPunct="1"/>
            <a:r>
              <a:rPr lang="en-US" sz="4200">
                <a:latin typeface="Gill Sans Light" charset="0"/>
                <a:cs typeface="Gill Sans Light" charset="0"/>
                <a:sym typeface="Gill Sans Light" charset="0"/>
              </a:rPr>
              <a:t>Ushahidi Swiftriver</a:t>
            </a:r>
            <a:endParaRPr lang="en-US" sz="4200">
              <a:latin typeface="Gill Sans Light" charset="0"/>
              <a:sym typeface="Gill Sans Light" charset="0"/>
            </a:endParaRPr>
          </a:p>
        </p:txBody>
      </p:sp>
      <p:sp>
        <p:nvSpPr>
          <p:cNvPr id="49154" name="Rectangle 2"/>
          <p:cNvSpPr>
            <a:spLocks noGrp="1" noChangeArrowheads="1"/>
          </p:cNvSpPr>
          <p:nvPr>
            <p:ph type="body" idx="1"/>
          </p:nvPr>
        </p:nvSpPr>
        <p:spPr/>
        <p:txBody>
          <a:bodyPr/>
          <a:lstStyle/>
          <a:p>
            <a:pPr marL="186401" indent="-186401">
              <a:buClr>
                <a:srgbClr val="000000"/>
              </a:buClr>
            </a:pPr>
            <a:r>
              <a:rPr lang="en-US">
                <a:latin typeface="Calibri" charset="0"/>
                <a:cs typeface="Gill Sans" charset="0"/>
              </a:rPr>
              <a:t>Ushahidi </a:t>
            </a:r>
            <a:r>
              <a:rPr lang="en-US">
                <a:solidFill>
                  <a:srgbClr val="A40800"/>
                </a:solidFill>
                <a:latin typeface="Calibri" charset="0"/>
                <a:cs typeface="Gill Sans" charset="0"/>
              </a:rPr>
              <a:t>SwiftRiver</a:t>
            </a:r>
            <a:r>
              <a:rPr lang="en-US">
                <a:latin typeface="Calibri" charset="0"/>
                <a:cs typeface="Gill Sans" charset="0"/>
              </a:rPr>
              <a:t> | </a:t>
            </a:r>
            <a:r>
              <a:rPr lang="en-US">
                <a:latin typeface="Calibri" charset="0"/>
                <a:cs typeface="Gill Sans" charset="0"/>
                <a:hlinkClick r:id="rId2"/>
              </a:rPr>
              <a:t>http://ushahidi.com/products/swiftriver-platform</a:t>
            </a:r>
            <a:endParaRPr lang="en-US">
              <a:latin typeface="Calibri" charset="0"/>
            </a:endParaRP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48" y="2133079"/>
            <a:ext cx="3723680" cy="2048247"/>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449" y="4580930"/>
            <a:ext cx="2440037" cy="1464469"/>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9157" name="Rectangle 5"/>
          <p:cNvSpPr>
            <a:spLocks/>
          </p:cNvSpPr>
          <p:nvPr/>
        </p:nvSpPr>
        <p:spPr bwMode="auto">
          <a:xfrm>
            <a:off x="640705" y="6206133"/>
            <a:ext cx="4054078"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l"/>
            <a:r>
              <a:rPr lang="en-US" sz="1100">
                <a:ea typeface="ＭＳ Ｐゴシック" charset="0"/>
                <a:cs typeface="ＭＳ Ｐゴシック" charset="0"/>
                <a:hlinkClick r:id="rId5"/>
              </a:rPr>
              <a:t>http://www.youtube.com/watch?v=Tb0Gs7vtrgk</a:t>
            </a:r>
            <a:endParaRPr lang="en-US" sz="1100">
              <a:ea typeface="ＭＳ Ｐゴシック" charset="0"/>
              <a:cs typeface="ＭＳ Ｐゴシック" charset="0"/>
            </a:endParaRPr>
          </a:p>
        </p:txBody>
      </p:sp>
      <p:pic>
        <p:nvPicPr>
          <p:cNvPr id="327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031" y="2143125"/>
            <a:ext cx="4287366" cy="2035969"/>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9159" name="Rectangle 7"/>
          <p:cNvSpPr>
            <a:spLocks/>
          </p:cNvSpPr>
          <p:nvPr/>
        </p:nvSpPr>
        <p:spPr bwMode="auto">
          <a:xfrm>
            <a:off x="4482703" y="4598789"/>
            <a:ext cx="4054078" cy="160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l"/>
            <a:r>
              <a:rPr lang="en-US" sz="1400">
                <a:ea typeface="ＭＳ Ｐゴシック" charset="0"/>
                <a:cs typeface="ＭＳ Ｐゴシック" charset="0"/>
              </a:rPr>
              <a:t>SwiftRiver is a platform that helps people make sense of a lot of information in a short amount of time. </a:t>
            </a:r>
          </a:p>
          <a:p>
            <a:pPr algn="l"/>
            <a:endParaRPr lang="en-US" sz="1400">
              <a:ea typeface="ＭＳ Ｐゴシック" charset="0"/>
              <a:cs typeface="ＭＳ Ｐゴシック" charset="0"/>
            </a:endParaRPr>
          </a:p>
          <a:p>
            <a:pPr algn="l"/>
            <a:r>
              <a:rPr lang="en-US" sz="1400">
                <a:ea typeface="ＭＳ Ｐゴシック" charset="0"/>
                <a:cs typeface="ＭＳ Ｐゴシック" charset="0"/>
              </a:rPr>
              <a:t>In practice, SwiftRiver enables the filtering and verification of real-time data from channels like Twitter, SMS, Email and RSS feeds.</a:t>
            </a:r>
            <a:endParaRPr lang="en-US" sz="1100">
              <a:ea typeface="ＭＳ Ｐゴシック" charset="0"/>
              <a:cs typeface="ＭＳ Ｐゴシック" charset="0"/>
            </a:endParaRPr>
          </a:p>
        </p:txBody>
      </p:sp>
    </p:spTree>
    <p:extLst>
      <p:ext uri="{BB962C8B-B14F-4D97-AF65-F5344CB8AC3E}">
        <p14:creationId xmlns:p14="http://schemas.microsoft.com/office/powerpoint/2010/main" val="306399513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500" fill="hold"/>
                                        <p:tgtEl>
                                          <p:spTgt spid="32771"/>
                                        </p:tgtEl>
                                        <p:attrNameLst>
                                          <p:attrName>ppt_w</p:attrName>
                                        </p:attrNameLst>
                                      </p:cBhvr>
                                      <p:tavLst>
                                        <p:tav tm="0">
                                          <p:val>
                                            <p:fltVal val="0"/>
                                          </p:val>
                                        </p:tav>
                                        <p:tav tm="100000">
                                          <p:val>
                                            <p:strVal val="#ppt_w"/>
                                          </p:val>
                                        </p:tav>
                                      </p:tavLst>
                                    </p:anim>
                                    <p:anim calcmode="lin" valueType="num">
                                      <p:cBhvr>
                                        <p:cTn id="8" dur="500" fill="hold"/>
                                        <p:tgtEl>
                                          <p:spTgt spid="3277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32774"/>
                                        </p:tgtEl>
                                        <p:attrNameLst>
                                          <p:attrName>style.visibility</p:attrName>
                                        </p:attrNameLst>
                                      </p:cBhvr>
                                      <p:to>
                                        <p:strVal val="visible"/>
                                      </p:to>
                                    </p:set>
                                    <p:anim calcmode="lin" valueType="num">
                                      <p:cBhvr>
                                        <p:cTn id="12" dur="500" fill="hold"/>
                                        <p:tgtEl>
                                          <p:spTgt spid="32774"/>
                                        </p:tgtEl>
                                        <p:attrNameLst>
                                          <p:attrName>ppt_w</p:attrName>
                                        </p:attrNameLst>
                                      </p:cBhvr>
                                      <p:tavLst>
                                        <p:tav tm="0">
                                          <p:val>
                                            <p:fltVal val="0"/>
                                          </p:val>
                                        </p:tav>
                                        <p:tav tm="100000">
                                          <p:val>
                                            <p:strVal val="#ppt_w"/>
                                          </p:val>
                                        </p:tav>
                                      </p:tavLst>
                                    </p:anim>
                                    <p:anim calcmode="lin" valueType="num">
                                      <p:cBhvr>
                                        <p:cTn id="13" dur="500" fill="hold"/>
                                        <p:tgtEl>
                                          <p:spTgt spid="3277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2772"/>
                                        </p:tgtEl>
                                        <p:attrNameLst>
                                          <p:attrName>style.visibility</p:attrName>
                                        </p:attrNameLst>
                                      </p:cBhvr>
                                      <p:to>
                                        <p:strVal val="visible"/>
                                      </p:to>
                                    </p:set>
                                    <p:anim calcmode="lin" valueType="num">
                                      <p:cBhvr>
                                        <p:cTn id="17" dur="500" fill="hold"/>
                                        <p:tgtEl>
                                          <p:spTgt spid="32772"/>
                                        </p:tgtEl>
                                        <p:attrNameLst>
                                          <p:attrName>ppt_w</p:attrName>
                                        </p:attrNameLst>
                                      </p:cBhvr>
                                      <p:tavLst>
                                        <p:tav tm="0">
                                          <p:val>
                                            <p:fltVal val="0"/>
                                          </p:val>
                                        </p:tav>
                                        <p:tav tm="100000">
                                          <p:val>
                                            <p:strVal val="#ppt_w"/>
                                          </p:val>
                                        </p:tav>
                                      </p:tavLst>
                                    </p:anim>
                                    <p:anim calcmode="lin" valueType="num">
                                      <p:cBhvr>
                                        <p:cTn id="18" dur="500" fill="hold"/>
                                        <p:tgtEl>
                                          <p:spTgt spid="327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descr="Screen shot 2011-08-16 at 10.34.43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2667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el 1"/>
          <p:cNvSpPr>
            <a:spLocks noGrp="1"/>
          </p:cNvSpPr>
          <p:nvPr>
            <p:ph type="title"/>
          </p:nvPr>
        </p:nvSpPr>
        <p:spPr/>
        <p:txBody>
          <a:bodyPr/>
          <a:lstStyle/>
          <a:p>
            <a:pPr eaLnBrk="1" hangingPunct="1"/>
            <a:r>
              <a:rPr lang="en-US" sz="2200">
                <a:solidFill>
                  <a:srgbClr val="AE0400"/>
                </a:solidFill>
                <a:latin typeface="Arial" charset="0"/>
              </a:rPr>
              <a:t>Submitting a report with ICT4Peace Matrix: Information Reliability</a:t>
            </a:r>
            <a:endParaRPr lang="de-DE" sz="2200">
              <a:latin typeface="Arial" charset="0"/>
            </a:endParaRPr>
          </a:p>
        </p:txBody>
      </p:sp>
      <p:pic>
        <p:nvPicPr>
          <p:cNvPr id="51202" name="Inhaltsplatzhalter 3" descr="Screen shot 2010-11-02 at 1.40.57 PM.jpg"/>
          <p:cNvPicPr>
            <a:picLocks noGrp="1" noChangeAspect="1"/>
          </p:cNvPicPr>
          <p:nvPr>
            <p:ph idx="1"/>
          </p:nvPr>
        </p:nvPicPr>
        <p:blipFill>
          <a:blip r:embed="rId3">
            <a:extLst>
              <a:ext uri="{28A0092B-C50C-407E-A947-70E740481C1C}">
                <a14:useLocalDpi xmlns:a14="http://schemas.microsoft.com/office/drawing/2010/main" val="0"/>
              </a:ext>
            </a:extLst>
          </a:blip>
          <a:srcRect l="156" r="156"/>
          <a:stretch>
            <a:fillRect/>
          </a:stretch>
        </p:blipFill>
        <p:spPr/>
      </p:pic>
    </p:spTree>
    <p:extLst>
      <p:ext uri="{BB962C8B-B14F-4D97-AF65-F5344CB8AC3E}">
        <p14:creationId xmlns:p14="http://schemas.microsoft.com/office/powerpoint/2010/main" val="17478103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416347" y="1049238"/>
            <a:ext cx="4155653" cy="4051846"/>
          </a:xfrm>
        </p:spPr>
        <p:txBody>
          <a:bodyPr rtlCol="0">
            <a:normAutofit fontScale="90000"/>
          </a:bodyPr>
          <a:lstStyle/>
          <a:p>
            <a:pPr>
              <a:defRPr/>
            </a:pPr>
            <a:r>
              <a:rPr lang="en-US" sz="3200" i="1" dirty="0">
                <a:solidFill>
                  <a:srgbClr val="AE0400"/>
                </a:solidFill>
                <a:latin typeface="Arial"/>
                <a:ea typeface="Cambria" pitchFamily="-109" charset="0"/>
                <a:cs typeface="Arial"/>
              </a:rPr>
              <a:t>The unique and crucial </a:t>
            </a:r>
            <a:br>
              <a:rPr lang="en-US" sz="3200" i="1" dirty="0">
                <a:solidFill>
                  <a:srgbClr val="AE0400"/>
                </a:solidFill>
                <a:latin typeface="Arial"/>
                <a:ea typeface="Cambria" pitchFamily="-109" charset="0"/>
                <a:cs typeface="Arial"/>
              </a:rPr>
            </a:br>
            <a:r>
              <a:rPr lang="en-US" sz="3200" i="1" dirty="0">
                <a:solidFill>
                  <a:srgbClr val="AE0400"/>
                </a:solidFill>
                <a:latin typeface="Arial"/>
                <a:ea typeface="Cambria" pitchFamily="-109" charset="0"/>
                <a:cs typeface="Arial"/>
              </a:rPr>
              <a:t>Role of ICTs in </a:t>
            </a:r>
            <a:br>
              <a:rPr lang="en-US" sz="3200" i="1" dirty="0">
                <a:solidFill>
                  <a:srgbClr val="AE0400"/>
                </a:solidFill>
                <a:latin typeface="Arial"/>
                <a:ea typeface="Cambria" pitchFamily="-109" charset="0"/>
                <a:cs typeface="Arial"/>
              </a:rPr>
            </a:br>
            <a:r>
              <a:rPr lang="en-US" sz="3200" i="1" dirty="0">
                <a:solidFill>
                  <a:srgbClr val="AE0400"/>
                </a:solidFill>
                <a:latin typeface="Arial"/>
                <a:ea typeface="Cambria" pitchFamily="-109" charset="0"/>
                <a:cs typeface="Arial"/>
              </a:rPr>
              <a:t>Preventing, Responding to and Recovering from Conflict</a:t>
            </a:r>
            <a:br>
              <a:rPr lang="en-US" sz="3200" i="1" dirty="0">
                <a:solidFill>
                  <a:srgbClr val="AE0400"/>
                </a:solidFill>
                <a:latin typeface="Arial"/>
                <a:ea typeface="Cambria" pitchFamily="-109" charset="0"/>
                <a:cs typeface="Arial"/>
              </a:rPr>
            </a:br>
            <a:r>
              <a:rPr lang="en-US" sz="3200" i="1" dirty="0">
                <a:solidFill>
                  <a:srgbClr val="AE0400"/>
                </a:solidFill>
                <a:latin typeface="Arial"/>
                <a:ea typeface="Cambria" pitchFamily="-109" charset="0"/>
                <a:cs typeface="Arial"/>
              </a:rPr>
              <a:t>or any humanitarian disaster (WSIS Tunis, UN ICT Task Force, 2005)</a:t>
            </a:r>
          </a:p>
        </p:txBody>
      </p:sp>
      <p:pic>
        <p:nvPicPr>
          <p:cNvPr id="6" name="Picture 5" descr="Picture 1.png"/>
          <p:cNvPicPr>
            <a:picLocks noChangeAspect="1"/>
          </p:cNvPicPr>
          <p:nvPr/>
        </p:nvPicPr>
        <p:blipFill>
          <a:blip r:embed="rId2"/>
          <a:stretch>
            <a:fillRect/>
          </a:stretch>
        </p:blipFill>
        <p:spPr>
          <a:xfrm>
            <a:off x="5800949" y="647403"/>
            <a:ext cx="2971354" cy="4886771"/>
          </a:xfrm>
          <a:prstGeom prst="rect">
            <a:avLst/>
          </a:prstGeom>
          <a:effectLst>
            <a:outerShdw blurRad="635000" dist="38100" dir="2700000" algn="tl" rotWithShape="0">
              <a:srgbClr val="000000">
                <a:alpha val="43000"/>
              </a:srgbClr>
            </a:outerShdw>
          </a:effectLst>
        </p:spPr>
      </p:pic>
    </p:spTree>
    <p:extLst>
      <p:ext uri="{BB962C8B-B14F-4D97-AF65-F5344CB8AC3E}">
        <p14:creationId xmlns:p14="http://schemas.microsoft.com/office/powerpoint/2010/main" val="25293947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el 1"/>
          <p:cNvSpPr>
            <a:spLocks noGrp="1"/>
          </p:cNvSpPr>
          <p:nvPr>
            <p:ph type="title"/>
          </p:nvPr>
        </p:nvSpPr>
        <p:spPr/>
        <p:txBody>
          <a:bodyPr/>
          <a:lstStyle/>
          <a:p>
            <a:pPr eaLnBrk="1" hangingPunct="1"/>
            <a:r>
              <a:rPr lang="en-US" sz="2200">
                <a:solidFill>
                  <a:srgbClr val="AE0400"/>
                </a:solidFill>
                <a:latin typeface="Arial" charset="0"/>
              </a:rPr>
              <a:t>Submitting a report with Matrix: Information Probability</a:t>
            </a:r>
            <a:endParaRPr lang="de-DE" sz="2200">
              <a:latin typeface="Arial" charset="0"/>
            </a:endParaRPr>
          </a:p>
        </p:txBody>
      </p:sp>
      <p:pic>
        <p:nvPicPr>
          <p:cNvPr id="53250" name="Inhaltsplatzhalter 3" descr="Screen shot 2010-11-02 at 1.41.04 PM.jpg"/>
          <p:cNvPicPr>
            <a:picLocks noGrp="1" noChangeAspect="1"/>
          </p:cNvPicPr>
          <p:nvPr>
            <p:ph idx="1"/>
          </p:nvPr>
        </p:nvPicPr>
        <p:blipFill>
          <a:blip r:embed="rId2">
            <a:extLst>
              <a:ext uri="{28A0092B-C50C-407E-A947-70E740481C1C}">
                <a14:useLocalDpi xmlns:a14="http://schemas.microsoft.com/office/drawing/2010/main" val="0"/>
              </a:ext>
            </a:extLst>
          </a:blip>
          <a:srcRect t="10471" b="10471"/>
          <a:stretch>
            <a:fillRect/>
          </a:stretch>
        </p:blipFill>
        <p:spPr/>
      </p:pic>
    </p:spTree>
    <p:extLst>
      <p:ext uri="{BB962C8B-B14F-4D97-AF65-F5344CB8AC3E}">
        <p14:creationId xmlns:p14="http://schemas.microsoft.com/office/powerpoint/2010/main" val="13190646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el 1"/>
          <p:cNvSpPr>
            <a:spLocks noGrp="1"/>
          </p:cNvSpPr>
          <p:nvPr>
            <p:ph type="title"/>
          </p:nvPr>
        </p:nvSpPr>
        <p:spPr/>
        <p:txBody>
          <a:bodyPr/>
          <a:lstStyle/>
          <a:p>
            <a:pPr eaLnBrk="1" hangingPunct="1"/>
            <a:r>
              <a:rPr lang="en-US" sz="2200">
                <a:solidFill>
                  <a:srgbClr val="AE0400"/>
                </a:solidFill>
                <a:latin typeface="Arial" charset="0"/>
              </a:rPr>
              <a:t>Submitting a report with the Matrix: How the analyst can prioritize reports</a:t>
            </a:r>
            <a:endParaRPr lang="de-DE" sz="2200">
              <a:latin typeface="Arial" charset="0"/>
            </a:endParaRPr>
          </a:p>
        </p:txBody>
      </p:sp>
      <p:pic>
        <p:nvPicPr>
          <p:cNvPr id="54274" name="Inhaltsplatzhalter 4" descr="Screen Shot 2010-10-11 at 12.05.38 PM.png"/>
          <p:cNvPicPr>
            <a:picLocks noGrp="1" noChangeAspect="1"/>
          </p:cNvPicPr>
          <p:nvPr>
            <p:ph idx="1"/>
          </p:nvPr>
        </p:nvPicPr>
        <p:blipFill>
          <a:blip r:embed="rId2">
            <a:extLst>
              <a:ext uri="{28A0092B-C50C-407E-A947-70E740481C1C}">
                <a14:useLocalDpi xmlns:a14="http://schemas.microsoft.com/office/drawing/2010/main" val="0"/>
              </a:ext>
            </a:extLst>
          </a:blip>
          <a:srcRect t="28645" b="28645"/>
          <a:stretch>
            <a:fillRect/>
          </a:stretch>
        </p:blipFill>
        <p:spPr/>
      </p:pic>
    </p:spTree>
    <p:extLst>
      <p:ext uri="{BB962C8B-B14F-4D97-AF65-F5344CB8AC3E}">
        <p14:creationId xmlns:p14="http://schemas.microsoft.com/office/powerpoint/2010/main" val="38216485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ph type="title"/>
          </p:nvPr>
        </p:nvSpPr>
        <p:spPr>
          <a:xfrm>
            <a:off x="369466" y="290215"/>
            <a:ext cx="8339212" cy="983382"/>
          </a:xfrm>
        </p:spPr>
        <p:txBody>
          <a:bodyPr/>
          <a:lstStyle/>
          <a:p>
            <a:pPr eaLnBrk="1" hangingPunct="1"/>
            <a:r>
              <a:rPr lang="en-US">
                <a:solidFill>
                  <a:srgbClr val="AE0400"/>
                </a:solidFill>
                <a:latin typeface="Helvetica Neue Light" charset="0"/>
                <a:ea typeface="ヒラギノ角ゴ ProN W3" charset="0"/>
                <a:cs typeface="ヒラギノ角ゴ ProN W3" charset="0"/>
              </a:rPr>
              <a:t>The ICT4Peace Foundation</a:t>
            </a:r>
          </a:p>
        </p:txBody>
      </p:sp>
      <p:sp>
        <p:nvSpPr>
          <p:cNvPr id="55298" name="Rectangle 2"/>
          <p:cNvSpPr>
            <a:spLocks noChangeArrowheads="1"/>
          </p:cNvSpPr>
          <p:nvPr>
            <p:ph type="body" idx="1"/>
          </p:nvPr>
        </p:nvSpPr>
        <p:spPr/>
        <p:txBody>
          <a:bodyPr/>
          <a:lstStyle/>
          <a:p>
            <a:pPr algn="just" eaLnBrk="1" hangingPunct="1"/>
            <a:r>
              <a:rPr lang="en-US" sz="1600">
                <a:solidFill>
                  <a:srgbClr val="2D2D8A"/>
                </a:solidFill>
                <a:latin typeface="Arial" charset="0"/>
                <a:ea typeface="ヒラギノ角ゴ ProN W3" charset="0"/>
                <a:cs typeface="ヒラギノ角ゴ ProN W3" charset="0"/>
              </a:rPr>
              <a:t>The ICT4Peace Foundation aims to enhance the performance of the International community in crisis management through the use of ICTs that facilitates</a:t>
            </a:r>
            <a:r>
              <a:rPr lang="de-DE" sz="1600">
                <a:solidFill>
                  <a:srgbClr val="2D2D8A"/>
                </a:solidFill>
                <a:latin typeface="Arial" charset="0"/>
                <a:ea typeface="ヒラギノ角ゴ ProN W3" charset="0"/>
                <a:cs typeface="ヒラギノ角ゴ ProN W3" charset="0"/>
              </a:rPr>
              <a:t> improved, effective and sustained communication between peoples, communities and stakeholders involved in conflict prevention, mediation and peace building through better understanding of and enhanced application of Information Communications Technology (ICT) including Media and Social Media.</a:t>
            </a:r>
          </a:p>
          <a:p>
            <a:pPr algn="just" eaLnBrk="1" hangingPunct="1"/>
            <a:r>
              <a:rPr lang="de-DE" sz="1600">
                <a:solidFill>
                  <a:srgbClr val="2D2D8A"/>
                </a:solidFill>
                <a:latin typeface="Arial" charset="0"/>
                <a:ea typeface="ヒラギノ角ゴ ProN W3" charset="0"/>
                <a:cs typeface="ヒラギノ角ゴ ProN W3" charset="0"/>
              </a:rPr>
              <a:t>ICT4Peace aims to facilitate a holistic, cohesive and collaborative mechanisms directly in line with Paragraph 36 of the World Summit on the Information Society (WSIS) Tunis Declaration (2005):</a:t>
            </a:r>
          </a:p>
          <a:p>
            <a:pPr algn="just" eaLnBrk="1" hangingPunct="1"/>
            <a:r>
              <a:rPr lang="de-DE" sz="1600" i="1">
                <a:solidFill>
                  <a:srgbClr val="2D2D8A"/>
                </a:solidFill>
                <a:latin typeface="Arial" charset="0"/>
                <a:ea typeface="ヒラギノ角ゴ ProN W3" charset="0"/>
                <a:cs typeface="ヒラギノ角ゴ ProN W3" charset="0"/>
              </a:rPr>
              <a:t>“36. We value the potential of ICTs to promote peace and to prevent conflict which, inter alia, negatively affects achieving development goals. ICTs can be used for identifying conflict situations through early-warning systems preventing conflicts, promoting their peaceful resolution, supporting humanitarian action, including protection of civilians in armed conflicts, facilitating peacekeeping missions, and assisting post conflict peace-building and reconstruction.”</a:t>
            </a:r>
            <a:r>
              <a:rPr lang="en-US" altLang="ja-JP" sz="1600">
                <a:solidFill>
                  <a:srgbClr val="2D2D8A"/>
                </a:solidFill>
                <a:latin typeface="Arial" charset="0"/>
                <a:cs typeface="Arial" charset="0"/>
              </a:rPr>
              <a:t>between peoples, communities and stakeholders involved in crisis management, humanitarian aid and peacebuilding.</a:t>
            </a:r>
            <a:endParaRPr lang="en-US" sz="1600">
              <a:solidFill>
                <a:srgbClr val="2D2D8A"/>
              </a:solidFill>
              <a:latin typeface="Arial" charset="0"/>
              <a:cs typeface="Arial" charset="0"/>
            </a:endParaRPr>
          </a:p>
        </p:txBody>
      </p:sp>
      <p:pic>
        <p:nvPicPr>
          <p:cNvPr id="55299" name="Bil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6072"/>
            <a:ext cx="9144000" cy="614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5024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xfrm>
            <a:off x="420812" y="188640"/>
            <a:ext cx="8340328" cy="982266"/>
          </a:xfrm>
        </p:spPr>
        <p:txBody>
          <a:bodyPr/>
          <a:lstStyle/>
          <a:p>
            <a:pPr eaLnBrk="1" hangingPunct="1"/>
            <a:r>
              <a:rPr lang="en-US" sz="2500">
                <a:solidFill>
                  <a:srgbClr val="AE0400"/>
                </a:solidFill>
                <a:latin typeface="Arial" charset="0"/>
              </a:rPr>
              <a:t>From Stock-Taking to CiMAG - UN Crisis Information Management Strategy (CiMS)</a:t>
            </a: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171" y="1633017"/>
            <a:ext cx="6429375" cy="484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201418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ph type="title"/>
          </p:nvPr>
        </p:nvSpPr>
        <p:spPr>
          <a:xfrm>
            <a:off x="401836" y="1820541"/>
            <a:ext cx="8340328" cy="3216920"/>
          </a:xfrm>
        </p:spPr>
        <p:txBody>
          <a:bodyPr/>
          <a:lstStyle/>
          <a:p>
            <a:pPr eaLnBrk="1" hangingPunct="1"/>
            <a:r>
              <a:rPr lang="en-US" sz="5100">
                <a:solidFill>
                  <a:srgbClr val="AE0400"/>
                </a:solidFill>
                <a:latin typeface="Arial" charset="0"/>
              </a:rPr>
              <a:t>thank you</a:t>
            </a:r>
            <a:r>
              <a:rPr lang="en-US" sz="4500">
                <a:solidFill>
                  <a:srgbClr val="AE0400"/>
                </a:solidFill>
                <a:latin typeface="Arial" charset="0"/>
              </a:rPr>
              <a:t/>
            </a:r>
            <a:br>
              <a:rPr lang="en-US" sz="4500">
                <a:solidFill>
                  <a:srgbClr val="AE0400"/>
                </a:solidFill>
                <a:latin typeface="Arial" charset="0"/>
              </a:rPr>
            </a:br>
            <a:r>
              <a:rPr lang="en-US" sz="4500">
                <a:solidFill>
                  <a:srgbClr val="AE0400"/>
                </a:solidFill>
                <a:latin typeface="Arial" charset="0"/>
              </a:rPr>
              <a:t>www.ict4peace.org</a:t>
            </a:r>
            <a:r>
              <a:rPr lang="en-US" sz="2100">
                <a:solidFill>
                  <a:srgbClr val="AE0400"/>
                </a:solidFill>
                <a:latin typeface="Arial" charset="0"/>
              </a:rPr>
              <a:t/>
            </a:r>
            <a:br>
              <a:rPr lang="en-US" sz="2100">
                <a:solidFill>
                  <a:srgbClr val="AE0400"/>
                </a:solidFill>
                <a:latin typeface="Arial" charset="0"/>
              </a:rPr>
            </a:br>
            <a:r>
              <a:rPr lang="en-US" sz="2100">
                <a:solidFill>
                  <a:srgbClr val="2D2D8A"/>
                </a:solidFill>
                <a:latin typeface="Arial" charset="0"/>
                <a:hlinkClick r:id="rId2"/>
              </a:rPr>
              <a:t>danielstauffacher@ict4peace.org</a:t>
            </a:r>
            <a:r>
              <a:rPr lang="en-US" sz="2100">
                <a:solidFill>
                  <a:srgbClr val="AE0400"/>
                </a:solidFill>
                <a:latin typeface="Arial" charset="0"/>
              </a:rPr>
              <a:t/>
            </a:r>
            <a:br>
              <a:rPr lang="en-US" sz="2100">
                <a:solidFill>
                  <a:srgbClr val="AE0400"/>
                </a:solidFill>
                <a:latin typeface="Arial" charset="0"/>
              </a:rPr>
            </a:br>
            <a:r>
              <a:rPr lang="en-US" sz="2100">
                <a:solidFill>
                  <a:srgbClr val="AE0400"/>
                </a:solidFill>
                <a:latin typeface="Arial" charset="0"/>
              </a:rPr>
              <a:t/>
            </a:r>
            <a:br>
              <a:rPr lang="en-US" sz="2100">
                <a:solidFill>
                  <a:srgbClr val="AE0400"/>
                </a:solidFill>
                <a:latin typeface="Arial" charset="0"/>
              </a:rPr>
            </a:br>
            <a:endParaRPr lang="en-US" sz="1400">
              <a:solidFill>
                <a:srgbClr val="AE0400"/>
              </a:solidFill>
              <a:latin typeface="Arial" charset="0"/>
            </a:endParaRPr>
          </a:p>
        </p:txBody>
      </p:sp>
    </p:spTree>
    <p:extLst>
      <p:ext uri="{BB962C8B-B14F-4D97-AF65-F5344CB8AC3E}">
        <p14:creationId xmlns:p14="http://schemas.microsoft.com/office/powerpoint/2010/main" val="26170301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521271" y="188640"/>
            <a:ext cx="8340328" cy="982266"/>
          </a:xfrm>
        </p:spPr>
        <p:txBody>
          <a:bodyPr/>
          <a:lstStyle/>
          <a:p>
            <a:pPr eaLnBrk="1" hangingPunct="1"/>
            <a:r>
              <a:rPr lang="en-US" sz="2200">
                <a:solidFill>
                  <a:srgbClr val="AE0400"/>
                </a:solidFill>
                <a:latin typeface="Helvetica Neue Light" charset="0"/>
                <a:ea typeface="ヒラギノ角ゴ ProN W3" charset="0"/>
                <a:cs typeface="ヒラギノ角ゴ ProN W3" charset="0"/>
              </a:rPr>
              <a:t>The ICT4Peace Foundation</a:t>
            </a:r>
          </a:p>
        </p:txBody>
      </p:sp>
      <p:sp>
        <p:nvSpPr>
          <p:cNvPr id="32770" name="Rectangle 2"/>
          <p:cNvSpPr>
            <a:spLocks noGrp="1" noChangeArrowheads="1"/>
          </p:cNvSpPr>
          <p:nvPr>
            <p:ph idx="1"/>
          </p:nvPr>
        </p:nvSpPr>
        <p:spPr>
          <a:xfrm>
            <a:off x="457647" y="1150814"/>
            <a:ext cx="8228707" cy="4974952"/>
          </a:xfrm>
        </p:spPr>
        <p:txBody>
          <a:bodyPr/>
          <a:lstStyle/>
          <a:p>
            <a:pPr algn="just" eaLnBrk="1" hangingPunct="1"/>
            <a:r>
              <a:rPr lang="en-US" sz="1600">
                <a:solidFill>
                  <a:srgbClr val="2D2D8A"/>
                </a:solidFill>
                <a:latin typeface="Arial" charset="0"/>
                <a:ea typeface="ヒラギノ角ゴ ProN W3" charset="0"/>
                <a:cs typeface="ヒラギノ角ゴ ProN W3" charset="0"/>
              </a:rPr>
              <a:t>The ICT4Peace Foundation aims to enhance the performance of the International community in crisis management through the use of ICTs that facilitates</a:t>
            </a:r>
            <a:r>
              <a:rPr lang="de-DE" sz="1600">
                <a:solidFill>
                  <a:srgbClr val="2D2D8A"/>
                </a:solidFill>
                <a:latin typeface="Arial" charset="0"/>
                <a:ea typeface="ヒラギノ角ゴ ProN W3" charset="0"/>
                <a:cs typeface="ヒラギノ角ゴ ProN W3" charset="0"/>
              </a:rPr>
              <a:t> improved, effective and sustained communication between peoples, communities and stakeholders involved in conflict prevention, mediation and peace building through better understanding of and enhanced application of Information Communications Technology (ICT) including Media and Social Media.</a:t>
            </a:r>
          </a:p>
          <a:p>
            <a:pPr algn="just" eaLnBrk="1" hangingPunct="1"/>
            <a:endParaRPr lang="de-DE" sz="1600">
              <a:solidFill>
                <a:srgbClr val="2D2D8A"/>
              </a:solidFill>
              <a:latin typeface="Arial" charset="0"/>
              <a:ea typeface="ヒラギノ角ゴ ProN W3" charset="0"/>
              <a:cs typeface="ヒラギノ角ゴ ProN W3" charset="0"/>
            </a:endParaRPr>
          </a:p>
          <a:p>
            <a:pPr algn="just" eaLnBrk="1" hangingPunct="1"/>
            <a:r>
              <a:rPr lang="de-DE" sz="1600">
                <a:solidFill>
                  <a:srgbClr val="2D2D8A"/>
                </a:solidFill>
                <a:latin typeface="Arial" charset="0"/>
                <a:ea typeface="ヒラギノ角ゴ ProN W3" charset="0"/>
                <a:cs typeface="ヒラギノ角ゴ ProN W3" charset="0"/>
              </a:rPr>
              <a:t>ICT4Peace aims to facilitate a holistic, cohesive and collaborative mechanisms directly in line with Paragraph 36 of the World Summit on the Information Society (WSIS) Tunis Declaration (2005):</a:t>
            </a:r>
          </a:p>
          <a:p>
            <a:pPr algn="just" eaLnBrk="1" hangingPunct="1"/>
            <a:endParaRPr lang="de-DE" sz="1600" i="1">
              <a:solidFill>
                <a:srgbClr val="2D2D8A"/>
              </a:solidFill>
              <a:latin typeface="Arial" charset="0"/>
              <a:ea typeface="ヒラギノ角ゴ ProN W3" charset="0"/>
              <a:cs typeface="ヒラギノ角ゴ ProN W3" charset="0"/>
            </a:endParaRPr>
          </a:p>
          <a:p>
            <a:pPr algn="just" eaLnBrk="1" hangingPunct="1"/>
            <a:r>
              <a:rPr lang="de-DE" sz="1600" i="1">
                <a:solidFill>
                  <a:srgbClr val="2D2D8A"/>
                </a:solidFill>
                <a:latin typeface="Arial" charset="0"/>
                <a:ea typeface="ヒラギノ角ゴ ProN W3" charset="0"/>
                <a:cs typeface="ヒラギノ角ゴ ProN W3" charset="0"/>
              </a:rPr>
              <a:t>“36. We value the potential of ICTs to promote peace and to prevent conflict which, inter alia, negatively affects achieving development goals. ICTs can be used for identifying conflict situations through early-warning systems preventing conflicts, promoting their peaceful resolution, supporting humanitarian action, including protection of civilians in armed conflicts, facilitating peacekeeping missions, and assisting post conflict peace-building and reconstruction.”</a:t>
            </a:r>
            <a:r>
              <a:rPr lang="en-US" altLang="ja-JP" sz="1600">
                <a:solidFill>
                  <a:srgbClr val="2D2D8A"/>
                </a:solidFill>
                <a:latin typeface="Arial" charset="0"/>
                <a:cs typeface="Arial" charset="0"/>
              </a:rPr>
              <a:t>between peoples, communities and stakeholders involved in crisis management, humanitarian aid and peacebuilding.</a:t>
            </a:r>
            <a:endParaRPr lang="en-US" sz="1600">
              <a:solidFill>
                <a:srgbClr val="2D2D8A"/>
              </a:solidFill>
              <a:latin typeface="Arial" charset="0"/>
              <a:cs typeface="Arial" charset="0"/>
            </a:endParaRPr>
          </a:p>
        </p:txBody>
      </p:sp>
    </p:spTree>
    <p:extLst>
      <p:ext uri="{BB962C8B-B14F-4D97-AF65-F5344CB8AC3E}">
        <p14:creationId xmlns:p14="http://schemas.microsoft.com/office/powerpoint/2010/main" val="2461596988"/>
      </p:ext>
    </p:extLst>
  </p:cSld>
  <p:clrMapOvr>
    <a:masterClrMapping/>
  </p:clrMapOvr>
  <p:transition xmlns:p14="http://schemas.microsoft.com/office/powerpoint/2010/mai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7647" y="188640"/>
            <a:ext cx="8228707" cy="1113979"/>
          </a:xfrm>
        </p:spPr>
        <p:txBody>
          <a:bodyPr/>
          <a:lstStyle/>
          <a:p>
            <a:pPr eaLnBrk="1" hangingPunct="1"/>
            <a:r>
              <a:rPr lang="de-DE" sz="1800" b="1" i="1">
                <a:solidFill>
                  <a:srgbClr val="AE0400"/>
                </a:solidFill>
                <a:latin typeface="Helvetica Neue" charset="0"/>
                <a:ea typeface="ヒラギノ角ゴ ProN W3" charset="0"/>
                <a:cs typeface="ヒラギノ角ゴ ProN W3" charset="0"/>
              </a:rPr>
              <a:t>Report of the UN Secretary-General</a:t>
            </a:r>
            <a:r>
              <a:rPr lang="de-DE" sz="1800" b="1">
                <a:solidFill>
                  <a:srgbClr val="AE0400"/>
                </a:solidFill>
                <a:latin typeface="Helvetica Neue" charset="0"/>
                <a:ea typeface="ヒラギノ角ゴ ProN W3" charset="0"/>
                <a:cs typeface="ヒラギノ角ゴ ProN W3" charset="0"/>
              </a:rPr>
              <a:t> A/65/491)</a:t>
            </a:r>
            <a:br>
              <a:rPr lang="de-DE" sz="1800" b="1">
                <a:solidFill>
                  <a:srgbClr val="AE0400"/>
                </a:solidFill>
                <a:latin typeface="Helvetica Neue" charset="0"/>
                <a:ea typeface="ヒラギノ角ゴ ProN W3" charset="0"/>
                <a:cs typeface="ヒラギノ角ゴ ProN W3" charset="0"/>
              </a:rPr>
            </a:br>
            <a:r>
              <a:rPr lang="de-DE" sz="1800" b="1" i="1">
                <a:solidFill>
                  <a:srgbClr val="AE0400"/>
                </a:solidFill>
                <a:latin typeface="Helvetica Neue" charset="0"/>
                <a:ea typeface="ヒラギノ角ゴ ProN W3" charset="0"/>
                <a:cs typeface="ヒラギノ角ゴ ProN W3" charset="0"/>
              </a:rPr>
              <a:t>Status of implementation of the information and communications technology strategy for the United Nations Secretariat</a:t>
            </a:r>
            <a:r>
              <a:rPr lang="de-DE" sz="1800" b="1">
                <a:solidFill>
                  <a:srgbClr val="AE0400"/>
                </a:solidFill>
                <a:latin typeface="Helvetica Neue" charset="0"/>
                <a:ea typeface="ヒラギノ角ゴ ProN W3" charset="0"/>
                <a:cs typeface="ヒラギノ角ゴ ProN W3" charset="0"/>
              </a:rPr>
              <a:t>.</a:t>
            </a:r>
          </a:p>
        </p:txBody>
      </p:sp>
      <p:sp>
        <p:nvSpPr>
          <p:cNvPr id="33794" name="Rectangle 2"/>
          <p:cNvSpPr>
            <a:spLocks noGrp="1" noChangeArrowheads="1"/>
          </p:cNvSpPr>
          <p:nvPr>
            <p:ph idx="1"/>
          </p:nvPr>
        </p:nvSpPr>
        <p:spPr>
          <a:xfrm>
            <a:off x="369466" y="1859608"/>
            <a:ext cx="8229823" cy="4151189"/>
          </a:xfrm>
        </p:spPr>
        <p:txBody>
          <a:bodyPr/>
          <a:lstStyle/>
          <a:p>
            <a:pPr eaLnBrk="1" hangingPunct="1"/>
            <a:r>
              <a:rPr lang="de-DE" sz="1500" b="1" i="1">
                <a:latin typeface="Helvetica Neue" charset="0"/>
                <a:ea typeface="ヒラギノ角ゴ ProN W3" charset="0"/>
                <a:cs typeface="ヒラギノ角ゴ ProN W3" charset="0"/>
              </a:rPr>
              <a:t>Crisis information management strategy</a:t>
            </a:r>
            <a:r>
              <a:rPr lang="de-DE" sz="1500" i="1">
                <a:latin typeface="Helvetica Neue" charset="0"/>
                <a:ea typeface="ヒラギノ角ゴ ProN W3" charset="0"/>
                <a:cs typeface="ヒラギノ角ゴ ProN W3" charset="0"/>
              </a:rPr>
              <a:t>. The Crisis Information Management Strategy is based on the recognition that the United Nations, its Member States, constituent agencies and non-governmental organizations need to improve such information management capacity in the identification, prevention, mitigation, response and recovery of all types of crises, natural as well as man- made. The strategy will leverage and enhance this capacity and provide mechanisms to integrate and share information across the United Nations system. </a:t>
            </a:r>
          </a:p>
          <a:p>
            <a:pPr eaLnBrk="1" hangingPunct="1"/>
            <a:r>
              <a:rPr lang="de-DE" sz="1500" i="1">
                <a:latin typeface="Helvetica Neue" charset="0"/>
                <a:ea typeface="ヒラギノ角ゴ ProN W3" charset="0"/>
                <a:cs typeface="ヒラギノ角ゴ ProN W3" charset="0"/>
              </a:rPr>
              <a:t>The Office of Information and Communications Technology (CITO), together with the Office for the Coordination of Humanitarian Affairs (OCHA), the Department of Peacekeeping Operations and the Department of Field Suppor (DPKO and DFS), has worked closely with United Nations organizations such as the Office of the United Nations High Commissioner for Refugees (UNHCR), the United Nations Children’s Fund (UNICEF), the United Nations Development Programme (UNDP) and WFP and other entities such as the ICT for Peace Foundation in developing and implementing this strategy. It is envisaged that membership will be expanded to include other United Nations organizations in the near future.</a:t>
            </a:r>
            <a:r>
              <a:rPr lang="en-US" sz="1500">
                <a:latin typeface="Arial" charset="0"/>
              </a:rPr>
              <a:t> </a:t>
            </a:r>
          </a:p>
        </p:txBody>
      </p:sp>
    </p:spTree>
    <p:extLst>
      <p:ext uri="{BB962C8B-B14F-4D97-AF65-F5344CB8AC3E}">
        <p14:creationId xmlns:p14="http://schemas.microsoft.com/office/powerpoint/2010/main" val="258033563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ph type="title"/>
          </p:nvPr>
        </p:nvSpPr>
        <p:spPr/>
        <p:txBody>
          <a:bodyPr>
            <a:normAutofit fontScale="90000"/>
          </a:bodyPr>
          <a:lstStyle/>
          <a:p>
            <a:pPr eaLnBrk="1" hangingPunct="1"/>
            <a:r>
              <a:rPr lang="en-US">
                <a:solidFill>
                  <a:srgbClr val="AE0400"/>
                </a:solidFill>
                <a:latin typeface="Arial" charset="0"/>
              </a:rPr>
              <a:t>bearing witness and communicating</a:t>
            </a:r>
            <a:br>
              <a:rPr lang="en-US">
                <a:solidFill>
                  <a:srgbClr val="AE0400"/>
                </a:solidFill>
                <a:latin typeface="Arial" charset="0"/>
              </a:rPr>
            </a:br>
            <a:r>
              <a:rPr lang="en-US" sz="2100">
                <a:solidFill>
                  <a:srgbClr val="AE0400"/>
                </a:solidFill>
                <a:latin typeface="Arial" charset="0"/>
              </a:rPr>
              <a:t>Barriers to and financial costs have fallen drastically</a:t>
            </a:r>
          </a:p>
        </p:txBody>
      </p:sp>
      <p:grpSp>
        <p:nvGrpSpPr>
          <p:cNvPr id="34818" name="Group 2"/>
          <p:cNvGrpSpPr>
            <a:grpSpLocks/>
          </p:cNvGrpSpPr>
          <p:nvPr/>
        </p:nvGrpSpPr>
        <p:grpSpPr bwMode="auto">
          <a:xfrm>
            <a:off x="774650" y="1727286"/>
            <a:ext cx="2273722" cy="1405919"/>
            <a:chOff x="0" y="0"/>
            <a:chExt cx="1848" cy="1064"/>
          </a:xfrm>
        </p:grpSpPr>
        <p:sp>
          <p:nvSpPr>
            <p:cNvPr id="34850" name="Rectangle 3"/>
            <p:cNvSpPr>
              <a:spLocks/>
            </p:cNvSpPr>
            <p:nvPr/>
          </p:nvSpPr>
          <p:spPr bwMode="auto">
            <a:xfrm>
              <a:off x="64" y="226"/>
              <a:ext cx="1766" cy="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r>
                <a:rPr lang="en-US" sz="2500">
                  <a:solidFill>
                    <a:srgbClr val="4D4D4D"/>
                  </a:solidFill>
                  <a:cs typeface="Helvetica Neue Light" charset="0"/>
                </a:rPr>
                <a:t>Event / Issue </a:t>
              </a:r>
            </a:p>
            <a:p>
              <a:r>
                <a:rPr lang="en-US" i="1">
                  <a:solidFill>
                    <a:srgbClr val="4D4D4D"/>
                  </a:solidFill>
                  <a:cs typeface="Helvetica Neue Light" charset="0"/>
                </a:rPr>
                <a:t>a priori</a:t>
              </a:r>
            </a:p>
            <a:p>
              <a:r>
                <a:rPr lang="en-US" i="1">
                  <a:solidFill>
                    <a:srgbClr val="4D4D4D"/>
                  </a:solidFill>
                  <a:cs typeface="Helvetica Neue Light" charset="0"/>
                </a:rPr>
                <a:t>a posteriori </a:t>
              </a:r>
            </a:p>
          </p:txBody>
        </p:sp>
        <p:pic>
          <p:nvPicPr>
            <p:cNvPr id="34851"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48"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4819" name="Group 5"/>
          <p:cNvGrpSpPr>
            <a:grpSpLocks/>
          </p:cNvGrpSpPr>
          <p:nvPr/>
        </p:nvGrpSpPr>
        <p:grpSpPr bwMode="auto">
          <a:xfrm>
            <a:off x="655217" y="4089797"/>
            <a:ext cx="1813842" cy="651867"/>
            <a:chOff x="0" y="0"/>
            <a:chExt cx="1624" cy="584"/>
          </a:xfrm>
        </p:grpSpPr>
        <p:sp>
          <p:nvSpPr>
            <p:cNvPr id="34848" name="Rectangle 6"/>
            <p:cNvSpPr>
              <a:spLocks/>
            </p:cNvSpPr>
            <p:nvPr/>
          </p:nvSpPr>
          <p:spPr bwMode="auto">
            <a:xfrm>
              <a:off x="117" y="111"/>
              <a:ext cx="1257"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b">
              <a:spAutoFit/>
            </a:bodyPr>
            <a:lstStyle/>
            <a:p>
              <a:r>
                <a:rPr lang="en-US" sz="2500">
                  <a:solidFill>
                    <a:srgbClr val="474848"/>
                  </a:solidFill>
                  <a:cs typeface="Helvetica Neue Light" charset="0"/>
                </a:rPr>
                <a:t>UN system </a:t>
              </a:r>
            </a:p>
          </p:txBody>
        </p:sp>
        <p:pic>
          <p:nvPicPr>
            <p:cNvPr id="34849"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4"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4820" name="Group 8"/>
          <p:cNvGrpSpPr>
            <a:grpSpLocks/>
          </p:cNvGrpSpPr>
          <p:nvPr/>
        </p:nvGrpSpPr>
        <p:grpSpPr bwMode="auto">
          <a:xfrm>
            <a:off x="3732609" y="1849562"/>
            <a:ext cx="1982391" cy="1275829"/>
            <a:chOff x="0" y="0"/>
            <a:chExt cx="1482" cy="920"/>
          </a:xfrm>
        </p:grpSpPr>
        <p:sp>
          <p:nvSpPr>
            <p:cNvPr id="34846" name="Rectangle 9"/>
            <p:cNvSpPr>
              <a:spLocks/>
            </p:cNvSpPr>
            <p:nvPr/>
          </p:nvSpPr>
          <p:spPr bwMode="auto">
            <a:xfrm>
              <a:off x="64" y="230"/>
              <a:ext cx="1418"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r>
                <a:rPr lang="en-US" sz="2500">
                  <a:solidFill>
                    <a:srgbClr val="474848"/>
                  </a:solidFill>
                  <a:cs typeface="Helvetica Neue Light" charset="0"/>
                </a:rPr>
                <a:t>Victims </a:t>
              </a:r>
            </a:p>
            <a:p>
              <a:r>
                <a:rPr lang="en-US" sz="2500">
                  <a:solidFill>
                    <a:srgbClr val="474848"/>
                  </a:solidFill>
                  <a:cs typeface="Helvetica Neue Light" charset="0"/>
                </a:rPr>
                <a:t>Witnesses</a:t>
              </a:r>
            </a:p>
          </p:txBody>
        </p:sp>
        <p:pic>
          <p:nvPicPr>
            <p:cNvPr id="34847" name="Picture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64"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4821" name="Group 11"/>
          <p:cNvGrpSpPr>
            <a:grpSpLocks/>
          </p:cNvGrpSpPr>
          <p:nvPr/>
        </p:nvGrpSpPr>
        <p:grpSpPr bwMode="auto">
          <a:xfrm>
            <a:off x="6474024" y="2339579"/>
            <a:ext cx="2441154" cy="650751"/>
            <a:chOff x="0" y="0"/>
            <a:chExt cx="1915" cy="584"/>
          </a:xfrm>
        </p:grpSpPr>
        <p:sp>
          <p:nvSpPr>
            <p:cNvPr id="34844" name="Rectangle 12"/>
            <p:cNvSpPr>
              <a:spLocks/>
            </p:cNvSpPr>
            <p:nvPr/>
          </p:nvSpPr>
          <p:spPr bwMode="auto">
            <a:xfrm>
              <a:off x="64" y="106"/>
              <a:ext cx="185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r>
                <a:rPr lang="en-US" sz="2500">
                  <a:solidFill>
                    <a:srgbClr val="474848"/>
                  </a:solidFill>
                  <a:cs typeface="Helvetica Neue Light" charset="0"/>
                </a:rPr>
                <a:t>Citizen media</a:t>
              </a:r>
            </a:p>
          </p:txBody>
        </p:sp>
        <p:pic>
          <p:nvPicPr>
            <p:cNvPr id="34845" name="Pictur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840"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4822" name="Group 14"/>
          <p:cNvGrpSpPr>
            <a:grpSpLocks/>
          </p:cNvGrpSpPr>
          <p:nvPr/>
        </p:nvGrpSpPr>
        <p:grpSpPr bwMode="auto">
          <a:xfrm>
            <a:off x="3603129" y="3757166"/>
            <a:ext cx="1902023" cy="1304851"/>
            <a:chOff x="0" y="0"/>
            <a:chExt cx="1704" cy="920"/>
          </a:xfrm>
        </p:grpSpPr>
        <p:sp>
          <p:nvSpPr>
            <p:cNvPr id="34842" name="Rectangle 15"/>
            <p:cNvSpPr>
              <a:spLocks/>
            </p:cNvSpPr>
            <p:nvPr/>
          </p:nvSpPr>
          <p:spPr bwMode="auto">
            <a:xfrm>
              <a:off x="64" y="243"/>
              <a:ext cx="1596"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r>
                <a:rPr lang="en-US" sz="2500">
                  <a:solidFill>
                    <a:srgbClr val="474848"/>
                  </a:solidFill>
                  <a:cs typeface="Helvetica Neue Light" charset="0"/>
                </a:rPr>
                <a:t>Mainstream </a:t>
              </a:r>
            </a:p>
            <a:p>
              <a:r>
                <a:rPr lang="en-US" sz="2500">
                  <a:solidFill>
                    <a:srgbClr val="474848"/>
                  </a:solidFill>
                  <a:cs typeface="Helvetica Neue Light" charset="0"/>
                </a:rPr>
                <a:t>media</a:t>
              </a:r>
            </a:p>
          </p:txBody>
        </p:sp>
        <p:pic>
          <p:nvPicPr>
            <p:cNvPr id="34843" name="Picture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704"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4823" name="Group 17"/>
          <p:cNvGrpSpPr>
            <a:grpSpLocks/>
          </p:cNvGrpSpPr>
          <p:nvPr/>
        </p:nvGrpSpPr>
        <p:grpSpPr bwMode="auto">
          <a:xfrm>
            <a:off x="6554391" y="3902274"/>
            <a:ext cx="2284884" cy="1204392"/>
            <a:chOff x="0" y="0"/>
            <a:chExt cx="1787" cy="920"/>
          </a:xfrm>
        </p:grpSpPr>
        <p:sp>
          <p:nvSpPr>
            <p:cNvPr id="34840" name="Rectangle 18"/>
            <p:cNvSpPr>
              <a:spLocks/>
            </p:cNvSpPr>
            <p:nvPr/>
          </p:nvSpPr>
          <p:spPr bwMode="auto">
            <a:xfrm>
              <a:off x="64" y="197"/>
              <a:ext cx="1723"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r>
                <a:rPr lang="en-US" sz="2500">
                  <a:solidFill>
                    <a:srgbClr val="474848"/>
                  </a:solidFill>
                  <a:cs typeface="Helvetica Neue Light" charset="0"/>
                </a:rPr>
                <a:t>International</a:t>
              </a:r>
            </a:p>
            <a:p>
              <a:r>
                <a:rPr lang="en-US" sz="2500">
                  <a:solidFill>
                    <a:srgbClr val="474848"/>
                  </a:solidFill>
                  <a:cs typeface="Helvetica Neue Light" charset="0"/>
                </a:rPr>
                <a:t>Community</a:t>
              </a:r>
            </a:p>
          </p:txBody>
        </p:sp>
        <p:pic>
          <p:nvPicPr>
            <p:cNvPr id="34841" name="Picture 1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688"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4824" name="Line 20"/>
          <p:cNvSpPr>
            <a:spLocks noChangeShapeType="1"/>
          </p:cNvSpPr>
          <p:nvPr/>
        </p:nvSpPr>
        <p:spPr bwMode="auto">
          <a:xfrm rot="10800000">
            <a:off x="2963541" y="2668861"/>
            <a:ext cx="581546" cy="1116"/>
          </a:xfrm>
          <a:prstGeom prst="line">
            <a:avLst/>
          </a:prstGeom>
          <a:noFill/>
          <a:ln w="25400">
            <a:solidFill>
              <a:srgbClr val="80808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34825" name="Line 21"/>
          <p:cNvSpPr>
            <a:spLocks noChangeShapeType="1"/>
          </p:cNvSpPr>
          <p:nvPr/>
        </p:nvSpPr>
        <p:spPr bwMode="auto">
          <a:xfrm rot="10800000">
            <a:off x="5715000" y="2669977"/>
            <a:ext cx="581546" cy="0"/>
          </a:xfrm>
          <a:prstGeom prst="line">
            <a:avLst/>
          </a:prstGeom>
          <a:noFill/>
          <a:ln w="25400">
            <a:solidFill>
              <a:srgbClr val="9A9A9A"/>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34826" name="Line 22"/>
          <p:cNvSpPr>
            <a:spLocks noChangeShapeType="1"/>
          </p:cNvSpPr>
          <p:nvPr/>
        </p:nvSpPr>
        <p:spPr bwMode="auto">
          <a:xfrm rot="10800000">
            <a:off x="2597423" y="4419079"/>
            <a:ext cx="777999" cy="0"/>
          </a:xfrm>
          <a:prstGeom prst="line">
            <a:avLst/>
          </a:prstGeom>
          <a:noFill/>
          <a:ln w="25400">
            <a:solidFill>
              <a:srgbClr val="80808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34827" name="Line 23"/>
          <p:cNvSpPr>
            <a:spLocks noChangeShapeType="1"/>
          </p:cNvSpPr>
          <p:nvPr/>
        </p:nvSpPr>
        <p:spPr bwMode="auto">
          <a:xfrm rot="10800000">
            <a:off x="5678166" y="4419080"/>
            <a:ext cx="777999" cy="2232"/>
          </a:xfrm>
          <a:prstGeom prst="line">
            <a:avLst/>
          </a:prstGeom>
          <a:noFill/>
          <a:ln w="25400">
            <a:solidFill>
              <a:srgbClr val="80808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34828" name="Line 24"/>
          <p:cNvSpPr>
            <a:spLocks noChangeShapeType="1"/>
          </p:cNvSpPr>
          <p:nvPr/>
        </p:nvSpPr>
        <p:spPr bwMode="auto">
          <a:xfrm>
            <a:off x="7490892" y="3183434"/>
            <a:ext cx="0" cy="708794"/>
          </a:xfrm>
          <a:prstGeom prst="line">
            <a:avLst/>
          </a:prstGeom>
          <a:noFill/>
          <a:ln w="25400">
            <a:solidFill>
              <a:srgbClr val="808080"/>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34829" name="Line 25"/>
          <p:cNvSpPr>
            <a:spLocks noChangeShapeType="1"/>
          </p:cNvSpPr>
          <p:nvPr/>
        </p:nvSpPr>
        <p:spPr bwMode="auto">
          <a:xfrm flipH="1">
            <a:off x="4545211" y="3170039"/>
            <a:ext cx="8930" cy="725537"/>
          </a:xfrm>
          <a:prstGeom prst="line">
            <a:avLst/>
          </a:prstGeom>
          <a:noFill/>
          <a:ln w="25400">
            <a:solidFill>
              <a:srgbClr val="808080"/>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34830" name="Line 26"/>
          <p:cNvSpPr>
            <a:spLocks noChangeShapeType="1"/>
          </p:cNvSpPr>
          <p:nvPr/>
        </p:nvSpPr>
        <p:spPr bwMode="auto">
          <a:xfrm rot="10800000" flipH="1">
            <a:off x="1561580" y="3142134"/>
            <a:ext cx="10046" cy="761256"/>
          </a:xfrm>
          <a:prstGeom prst="line">
            <a:avLst/>
          </a:prstGeom>
          <a:noFill/>
          <a:ln w="25400">
            <a:solidFill>
              <a:srgbClr val="80808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34831" name="Line 27"/>
          <p:cNvSpPr>
            <a:spLocks noChangeShapeType="1"/>
          </p:cNvSpPr>
          <p:nvPr/>
        </p:nvSpPr>
        <p:spPr bwMode="auto">
          <a:xfrm flipH="1">
            <a:off x="5625703" y="3224734"/>
            <a:ext cx="1233413" cy="767953"/>
          </a:xfrm>
          <a:prstGeom prst="line">
            <a:avLst/>
          </a:prstGeom>
          <a:noFill/>
          <a:ln w="25400">
            <a:solidFill>
              <a:srgbClr val="808080"/>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de-DE"/>
          </a:p>
        </p:txBody>
      </p:sp>
      <p:sp>
        <p:nvSpPr>
          <p:cNvPr id="34832" name="Line 28"/>
          <p:cNvSpPr>
            <a:spLocks noChangeShapeType="1"/>
          </p:cNvSpPr>
          <p:nvPr/>
        </p:nvSpPr>
        <p:spPr bwMode="auto">
          <a:xfrm flipH="1">
            <a:off x="2438921" y="3133205"/>
            <a:ext cx="1233413" cy="769069"/>
          </a:xfrm>
          <a:prstGeom prst="line">
            <a:avLst/>
          </a:prstGeom>
          <a:noFill/>
          <a:ln w="25400">
            <a:solidFill>
              <a:srgbClr val="808080"/>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de-DE"/>
          </a:p>
        </p:txBody>
      </p:sp>
      <p:grpSp>
        <p:nvGrpSpPr>
          <p:cNvPr id="34833" name="Group 29"/>
          <p:cNvGrpSpPr>
            <a:grpSpLocks/>
          </p:cNvGrpSpPr>
          <p:nvPr/>
        </p:nvGrpSpPr>
        <p:grpSpPr bwMode="auto">
          <a:xfrm>
            <a:off x="152922" y="5456040"/>
            <a:ext cx="2359670" cy="650751"/>
            <a:chOff x="0" y="0"/>
            <a:chExt cx="1755" cy="584"/>
          </a:xfrm>
        </p:grpSpPr>
        <p:sp>
          <p:nvSpPr>
            <p:cNvPr id="34838" name="Rectangle 30"/>
            <p:cNvSpPr>
              <a:spLocks/>
            </p:cNvSpPr>
            <p:nvPr/>
          </p:nvSpPr>
          <p:spPr bwMode="auto">
            <a:xfrm>
              <a:off x="64" y="106"/>
              <a:ext cx="1691"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b">
              <a:spAutoFit/>
            </a:bodyPr>
            <a:lstStyle/>
            <a:p>
              <a:r>
                <a:rPr lang="en-US" sz="2500">
                  <a:solidFill>
                    <a:srgbClr val="474848"/>
                  </a:solidFill>
                  <a:cs typeface="Helvetica Neue Light" charset="0"/>
                </a:rPr>
                <a:t>Government</a:t>
              </a:r>
            </a:p>
          </p:txBody>
        </p:sp>
        <p:pic>
          <p:nvPicPr>
            <p:cNvPr id="34839" name="Picture 3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712"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4834" name="Line 32"/>
          <p:cNvSpPr>
            <a:spLocks noChangeShapeType="1"/>
          </p:cNvSpPr>
          <p:nvPr/>
        </p:nvSpPr>
        <p:spPr bwMode="auto">
          <a:xfrm rot="10800000" flipH="1">
            <a:off x="1438796" y="4732735"/>
            <a:ext cx="7813" cy="761256"/>
          </a:xfrm>
          <a:prstGeom prst="line">
            <a:avLst/>
          </a:prstGeom>
          <a:noFill/>
          <a:ln w="25400">
            <a:solidFill>
              <a:srgbClr val="80808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34835" name="Line 33"/>
          <p:cNvSpPr>
            <a:spLocks noChangeShapeType="1"/>
          </p:cNvSpPr>
          <p:nvPr/>
        </p:nvSpPr>
        <p:spPr bwMode="auto">
          <a:xfrm flipH="1">
            <a:off x="1795984" y="4757292"/>
            <a:ext cx="4465" cy="716607"/>
          </a:xfrm>
          <a:prstGeom prst="line">
            <a:avLst/>
          </a:prstGeom>
          <a:noFill/>
          <a:ln w="25400">
            <a:solidFill>
              <a:srgbClr val="80808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34836" name="Line 34"/>
          <p:cNvSpPr>
            <a:spLocks noChangeShapeType="1"/>
          </p:cNvSpPr>
          <p:nvPr/>
        </p:nvSpPr>
        <p:spPr bwMode="auto">
          <a:xfrm flipH="1">
            <a:off x="2668861" y="5210473"/>
            <a:ext cx="771301" cy="485552"/>
          </a:xfrm>
          <a:prstGeom prst="line">
            <a:avLst/>
          </a:prstGeom>
          <a:noFill/>
          <a:ln w="25400">
            <a:solidFill>
              <a:srgbClr val="80808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34837" name="Line 35"/>
          <p:cNvSpPr>
            <a:spLocks noChangeShapeType="1"/>
          </p:cNvSpPr>
          <p:nvPr/>
        </p:nvSpPr>
        <p:spPr bwMode="auto">
          <a:xfrm rot="10800000" flipH="1">
            <a:off x="5678166" y="4691435"/>
            <a:ext cx="788045" cy="5581"/>
          </a:xfrm>
          <a:prstGeom prst="line">
            <a:avLst/>
          </a:prstGeom>
          <a:noFill/>
          <a:ln w="25400">
            <a:solidFill>
              <a:srgbClr val="808080"/>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de-DE"/>
          </a:p>
        </p:txBody>
      </p:sp>
    </p:spTree>
    <p:extLst>
      <p:ext uri="{BB962C8B-B14F-4D97-AF65-F5344CB8AC3E}">
        <p14:creationId xmlns:p14="http://schemas.microsoft.com/office/powerpoint/2010/main" val="3330025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normAutofit fontScale="90000"/>
          </a:bodyPr>
          <a:lstStyle/>
          <a:p>
            <a:r>
              <a:rPr lang="en-US">
                <a:solidFill>
                  <a:srgbClr val="AE0400"/>
                </a:solidFill>
                <a:latin typeface="Helvetica Neue Light" charset="0"/>
              </a:rPr>
              <a:t>New ICTs for shared situational awareness</a:t>
            </a:r>
          </a:p>
        </p:txBody>
      </p:sp>
      <p:sp>
        <p:nvSpPr>
          <p:cNvPr id="35842" name="Content Placeholder 2"/>
          <p:cNvSpPr>
            <a:spLocks noGrp="1"/>
          </p:cNvSpPr>
          <p:nvPr>
            <p:ph idx="1"/>
          </p:nvPr>
        </p:nvSpPr>
        <p:spPr>
          <a:xfrm>
            <a:off x="457647" y="2163217"/>
            <a:ext cx="8228707" cy="3847579"/>
          </a:xfrm>
        </p:spPr>
        <p:txBody>
          <a:bodyPr/>
          <a:lstStyle/>
          <a:p>
            <a:pPr marL="513439" indent="-513439">
              <a:lnSpc>
                <a:spcPct val="80000"/>
              </a:lnSpc>
              <a:buFontTx/>
              <a:buAutoNum type="arabicPeriod"/>
            </a:pPr>
            <a:r>
              <a:rPr lang="en-US" sz="2200">
                <a:solidFill>
                  <a:srgbClr val="2D2D8A"/>
                </a:solidFill>
                <a:latin typeface="Arial" charset="0"/>
              </a:rPr>
              <a:t>Twitter (micro-blogging)</a:t>
            </a:r>
          </a:p>
          <a:p>
            <a:pPr marL="513439" indent="-513439">
              <a:lnSpc>
                <a:spcPct val="80000"/>
              </a:lnSpc>
              <a:buFontTx/>
              <a:buAutoNum type="arabicPeriod"/>
            </a:pPr>
            <a:r>
              <a:rPr lang="en-US" sz="2200">
                <a:solidFill>
                  <a:srgbClr val="2D2D8A"/>
                </a:solidFill>
                <a:latin typeface="Arial" charset="0"/>
              </a:rPr>
              <a:t>RSS (e.g. Google News Reader)</a:t>
            </a:r>
          </a:p>
          <a:p>
            <a:pPr marL="513439" indent="-513439">
              <a:lnSpc>
                <a:spcPct val="80000"/>
              </a:lnSpc>
              <a:buFontTx/>
              <a:buAutoNum type="arabicPeriod"/>
            </a:pPr>
            <a:r>
              <a:rPr lang="en-US" sz="2200">
                <a:solidFill>
                  <a:srgbClr val="2D2D8A"/>
                </a:solidFill>
                <a:latin typeface="Arial" charset="0"/>
              </a:rPr>
              <a:t>Mobiles (SMS)</a:t>
            </a:r>
          </a:p>
          <a:p>
            <a:pPr marL="513439" indent="-513439">
              <a:lnSpc>
                <a:spcPct val="80000"/>
              </a:lnSpc>
              <a:buFontTx/>
              <a:buAutoNum type="arabicPeriod"/>
            </a:pPr>
            <a:r>
              <a:rPr lang="en-US" sz="2200">
                <a:solidFill>
                  <a:srgbClr val="2D2D8A"/>
                </a:solidFill>
                <a:latin typeface="Arial" charset="0"/>
              </a:rPr>
              <a:t>GPS (real time location data)</a:t>
            </a:r>
          </a:p>
          <a:p>
            <a:pPr marL="513439" indent="-513439">
              <a:lnSpc>
                <a:spcPct val="80000"/>
              </a:lnSpc>
              <a:buFontTx/>
              <a:buAutoNum type="arabicPeriod"/>
            </a:pPr>
            <a:r>
              <a:rPr lang="en-US" sz="2200">
                <a:solidFill>
                  <a:srgbClr val="2D2D8A"/>
                </a:solidFill>
                <a:latin typeface="Arial" charset="0"/>
              </a:rPr>
              <a:t>Crowdsourcing (Ushahidi)</a:t>
            </a:r>
          </a:p>
          <a:p>
            <a:pPr marL="513439" indent="-513439">
              <a:lnSpc>
                <a:spcPct val="80000"/>
              </a:lnSpc>
              <a:buFontTx/>
              <a:buAutoNum type="arabicPeriod"/>
            </a:pPr>
            <a:r>
              <a:rPr lang="en-US" sz="2200">
                <a:solidFill>
                  <a:srgbClr val="2D2D8A"/>
                </a:solidFill>
                <a:latin typeface="Arial" charset="0"/>
              </a:rPr>
              <a:t>Crisis Mapping (GIS – Google Maps / Google Earth, Crisis Mappers)</a:t>
            </a:r>
          </a:p>
          <a:p>
            <a:pPr marL="513439" indent="-513439">
              <a:lnSpc>
                <a:spcPct val="80000"/>
              </a:lnSpc>
              <a:buFontTx/>
              <a:buAutoNum type="arabicPeriod"/>
            </a:pPr>
            <a:r>
              <a:rPr lang="en-US" sz="2200">
                <a:solidFill>
                  <a:srgbClr val="2D2D8A"/>
                </a:solidFill>
                <a:latin typeface="Arial" charset="0"/>
              </a:rPr>
              <a:t>VoIP (e.g. Skype)</a:t>
            </a:r>
          </a:p>
          <a:p>
            <a:pPr marL="513439" indent="-513439">
              <a:lnSpc>
                <a:spcPct val="80000"/>
              </a:lnSpc>
              <a:buFontTx/>
              <a:buAutoNum type="arabicPeriod"/>
            </a:pPr>
            <a:r>
              <a:rPr lang="en-US" sz="2200">
                <a:solidFill>
                  <a:srgbClr val="2D2D8A"/>
                </a:solidFill>
                <a:latin typeface="Arial" charset="0"/>
              </a:rPr>
              <a:t>Social networking (e.g. Facebook</a:t>
            </a:r>
            <a:r>
              <a:rPr lang="en-US" sz="1700">
                <a:solidFill>
                  <a:srgbClr val="2D2D8A"/>
                </a:solidFill>
                <a:latin typeface="Arial" charset="0"/>
              </a:rPr>
              <a:t>)</a:t>
            </a:r>
          </a:p>
        </p:txBody>
      </p:sp>
    </p:spTree>
    <p:extLst>
      <p:ext uri="{BB962C8B-B14F-4D97-AF65-F5344CB8AC3E}">
        <p14:creationId xmlns:p14="http://schemas.microsoft.com/office/powerpoint/2010/main" val="42694860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647" y="82600"/>
            <a:ext cx="8228707" cy="1016869"/>
          </a:xfrm>
          <a:effectLst>
            <a:outerShdw dist="38100" dir="2700000" algn="tl" rotWithShape="0">
              <a:srgbClr val="000000">
                <a:alpha val="42998"/>
              </a:srgbClr>
            </a:outerShdw>
          </a:effectLst>
        </p:spPr>
        <p:txBody>
          <a:bodyPr>
            <a:normAutofit fontScale="90000"/>
          </a:bodyPr>
          <a:lstStyle/>
          <a:p>
            <a:r>
              <a:rPr lang="en-US">
                <a:solidFill>
                  <a:srgbClr val="FF0000"/>
                </a:solidFill>
                <a:latin typeface="Calibri" charset="0"/>
                <a:ea typeface="ヒラギノ角ゴ ProN W3" charset="0"/>
                <a:cs typeface="Cambria" charset="0"/>
              </a:rPr>
              <a:t>Information breakdown in crisis situation</a:t>
            </a:r>
          </a:p>
        </p:txBody>
      </p:sp>
      <p:graphicFrame>
        <p:nvGraphicFramePr>
          <p:cNvPr id="4" name="Content Placeholder 3"/>
          <p:cNvGraphicFramePr>
            <a:graphicFrameLocks noGrp="1"/>
          </p:cNvGraphicFramePr>
          <p:nvPr>
            <p:ph idx="1"/>
          </p:nvPr>
        </p:nvGraphicFramePr>
        <p:xfrm>
          <a:off x="457200" y="1045029"/>
          <a:ext cx="868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3526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ph type="title"/>
          </p:nvPr>
        </p:nvSpPr>
        <p:spPr>
          <a:xfrm>
            <a:off x="369466" y="290215"/>
            <a:ext cx="8339212" cy="983382"/>
          </a:xfrm>
        </p:spPr>
        <p:txBody>
          <a:bodyPr/>
          <a:lstStyle/>
          <a:p>
            <a:pPr eaLnBrk="1" hangingPunct="1"/>
            <a:r>
              <a:rPr lang="en-US">
                <a:solidFill>
                  <a:srgbClr val="AE0400"/>
                </a:solidFill>
                <a:latin typeface="Helvetica Neue Light" charset="0"/>
                <a:ea typeface="ヒラギノ角ゴ ProN W3" charset="0"/>
                <a:cs typeface="ヒラギノ角ゴ ProN W3" charset="0"/>
              </a:rPr>
              <a:t>The ICT4Peace Foundation</a:t>
            </a:r>
          </a:p>
        </p:txBody>
      </p:sp>
      <p:sp>
        <p:nvSpPr>
          <p:cNvPr id="38914" name="Rectangle 2"/>
          <p:cNvSpPr>
            <a:spLocks noChangeArrowheads="1"/>
          </p:cNvSpPr>
          <p:nvPr>
            <p:ph type="body" idx="1"/>
          </p:nvPr>
        </p:nvSpPr>
        <p:spPr/>
        <p:txBody>
          <a:bodyPr/>
          <a:lstStyle/>
          <a:p>
            <a:pPr algn="just" eaLnBrk="1" hangingPunct="1"/>
            <a:r>
              <a:rPr lang="en-US" sz="1600">
                <a:solidFill>
                  <a:srgbClr val="2D2D8A"/>
                </a:solidFill>
                <a:latin typeface="Arial" charset="0"/>
                <a:ea typeface="ヒラギノ角ゴ ProN W3" charset="0"/>
                <a:cs typeface="ヒラギノ角ゴ ProN W3" charset="0"/>
              </a:rPr>
              <a:t>The ICT4Peace Foundation aims to enhance the performance of the International community in crisis management through the use of ICTs that facilitates</a:t>
            </a:r>
            <a:r>
              <a:rPr lang="de-DE" sz="1600">
                <a:solidFill>
                  <a:srgbClr val="2D2D8A"/>
                </a:solidFill>
                <a:latin typeface="Arial" charset="0"/>
                <a:ea typeface="ヒラギノ角ゴ ProN W3" charset="0"/>
                <a:cs typeface="ヒラギノ角ゴ ProN W3" charset="0"/>
              </a:rPr>
              <a:t> improved, effective and sustained communication between peoples, communities and stakeholders involved in conflict prevention, mediation and peace building through better understanding of and enhanced application of Information Communications Technology (ICT) including Media and Social Media.</a:t>
            </a:r>
          </a:p>
          <a:p>
            <a:pPr algn="just" eaLnBrk="1" hangingPunct="1"/>
            <a:r>
              <a:rPr lang="de-DE" sz="1600">
                <a:solidFill>
                  <a:srgbClr val="2D2D8A"/>
                </a:solidFill>
                <a:latin typeface="Arial" charset="0"/>
                <a:ea typeface="ヒラギノ角ゴ ProN W3" charset="0"/>
                <a:cs typeface="ヒラギノ角ゴ ProN W3" charset="0"/>
              </a:rPr>
              <a:t>ICT4Peace aims to facilitate a holistic, cohesive and collaborative mechanisms directly in line with Paragraph 36 of the World Summit on the Information Society (WSIS) Tunis Declaration (2005):</a:t>
            </a:r>
          </a:p>
          <a:p>
            <a:pPr algn="just" eaLnBrk="1" hangingPunct="1"/>
            <a:r>
              <a:rPr lang="de-DE" sz="1600" i="1">
                <a:solidFill>
                  <a:srgbClr val="2D2D8A"/>
                </a:solidFill>
                <a:latin typeface="Arial" charset="0"/>
                <a:ea typeface="ヒラギノ角ゴ ProN W3" charset="0"/>
                <a:cs typeface="ヒラギノ角ゴ ProN W3" charset="0"/>
              </a:rPr>
              <a:t>“36. We value the potential of ICTs to promote peace and to prevent conflict which, inter alia, negatively affects achieving development goals. ICTs can be used for identifying conflict situations through early-warning systems preventing conflicts, promoting their peaceful resolution, supporting humanitarian action, including protection of civilians in armed conflicts, facilitating peacekeeping missions, and assisting post conflict peace-building and reconstruction.”</a:t>
            </a:r>
            <a:r>
              <a:rPr lang="en-US" altLang="ja-JP" sz="1600">
                <a:solidFill>
                  <a:srgbClr val="2D2D8A"/>
                </a:solidFill>
                <a:latin typeface="Arial" charset="0"/>
                <a:cs typeface="Arial" charset="0"/>
              </a:rPr>
              <a:t>between peoples, communities and stakeholders involved in crisis management, humanitarian aid and peacebuilding.</a:t>
            </a:r>
            <a:endParaRPr lang="en-US" sz="1600">
              <a:solidFill>
                <a:srgbClr val="2D2D8A"/>
              </a:solidFill>
              <a:latin typeface="Arial" charset="0"/>
              <a:cs typeface="Arial" charset="0"/>
            </a:endParaRPr>
          </a:p>
        </p:txBody>
      </p:sp>
      <p:pic>
        <p:nvPicPr>
          <p:cNvPr id="38915" name="Bil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451" y="0"/>
            <a:ext cx="79206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61723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ph type="title"/>
          </p:nvPr>
        </p:nvSpPr>
        <p:spPr>
          <a:xfrm>
            <a:off x="369466" y="290215"/>
            <a:ext cx="8339212" cy="983382"/>
          </a:xfrm>
        </p:spPr>
        <p:txBody>
          <a:bodyPr/>
          <a:lstStyle/>
          <a:p>
            <a:pPr eaLnBrk="1" hangingPunct="1"/>
            <a:r>
              <a:rPr lang="en-US">
                <a:solidFill>
                  <a:srgbClr val="AE0400"/>
                </a:solidFill>
                <a:latin typeface="Helvetica Neue Light" charset="0"/>
                <a:ea typeface="ヒラギノ角ゴ ProN W3" charset="0"/>
                <a:cs typeface="ヒラギノ角ゴ ProN W3" charset="0"/>
              </a:rPr>
              <a:t>The ICT4Peace Foundation</a:t>
            </a:r>
          </a:p>
        </p:txBody>
      </p:sp>
      <p:sp>
        <p:nvSpPr>
          <p:cNvPr id="39938" name="Rectangle 2"/>
          <p:cNvSpPr>
            <a:spLocks noChangeArrowheads="1"/>
          </p:cNvSpPr>
          <p:nvPr>
            <p:ph type="body" idx="1"/>
          </p:nvPr>
        </p:nvSpPr>
        <p:spPr/>
        <p:txBody>
          <a:bodyPr/>
          <a:lstStyle/>
          <a:p>
            <a:pPr marL="0" indent="0" algn="just">
              <a:buNone/>
            </a:pPr>
            <a:endParaRPr lang="de-DE" sz="1600">
              <a:solidFill>
                <a:srgbClr val="2D2D8A"/>
              </a:solidFill>
              <a:latin typeface="Arial" charset="0"/>
              <a:ea typeface="ヒラギノ角ゴ ProN W3" charset="0"/>
              <a:cs typeface="ヒラギノ角ゴ ProN W3" charset="0"/>
            </a:endParaRPr>
          </a:p>
        </p:txBody>
      </p:sp>
      <p:pic>
        <p:nvPicPr>
          <p:cNvPr id="39939" name="Bil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5199"/>
            <a:ext cx="9144000" cy="65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0059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1636</Words>
  <Application>Microsoft Macintosh PowerPoint</Application>
  <PresentationFormat>Bildschirmpräsentation (4:3)</PresentationFormat>
  <Paragraphs>104</Paragraphs>
  <Slides>24</Slides>
  <Notes>4</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Office-Design</vt:lpstr>
      <vt:lpstr>2012 Conference on Health and Humanitarian Logistics March 21-23 · Hamburg, Germany  Daniel Stauffacher, Chairman, ICT4Peace Foundation www.ict4peace.org </vt:lpstr>
      <vt:lpstr>The unique and crucial  Role of ICTs in  Preventing, Responding to and Recovering from Conflict or any humanitarian disaster (WSIS Tunis, UN ICT Task Force, 2005)</vt:lpstr>
      <vt:lpstr>The ICT4Peace Foundation</vt:lpstr>
      <vt:lpstr>Report of the UN Secretary-General A/65/491) Status of implementation of the information and communications technology strategy for the United Nations Secretariat.</vt:lpstr>
      <vt:lpstr>bearing witness and communicating Barriers to and financial costs have fallen drastically</vt:lpstr>
      <vt:lpstr>New ICTs for shared situational awareness</vt:lpstr>
      <vt:lpstr>Information breakdown in crisis situation</vt:lpstr>
      <vt:lpstr>The ICT4Peace Foundation</vt:lpstr>
      <vt:lpstr>The ICT4Peace Foundation</vt:lpstr>
      <vt:lpstr>PowerPoint-Präsentation</vt:lpstr>
      <vt:lpstr>The ICT4Peace Foundation</vt:lpstr>
      <vt:lpstr>The ICT4Peace Foundation</vt:lpstr>
      <vt:lpstr>crowd sourcing mapping | new maps http://publiclaboratory.org/sites/default/files/4445981062_73945db207_b_2.jpg</vt:lpstr>
      <vt:lpstr>Christchurch: damage assessment http://tomnod.com/geocan/</vt:lpstr>
      <vt:lpstr>HOT</vt:lpstr>
      <vt:lpstr>Massive data analytics http://tomnod.com</vt:lpstr>
      <vt:lpstr>Ushahidi Swiftriver</vt:lpstr>
      <vt:lpstr>PowerPoint-Präsentation</vt:lpstr>
      <vt:lpstr>Submitting a report with ICT4Peace Matrix: Information Reliability</vt:lpstr>
      <vt:lpstr>Submitting a report with Matrix: Information Probability</vt:lpstr>
      <vt:lpstr>Submitting a report with the Matrix: How the analyst can prioritize reports</vt:lpstr>
      <vt:lpstr>The ICT4Peace Foundation</vt:lpstr>
      <vt:lpstr>From Stock-Taking to CiMAG - UN Crisis Information Management Strategy (CiMS)</vt:lpstr>
      <vt:lpstr>thank you www.ict4peace.org danielstauffacher@ict4peace.org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Conference on Health and Humanitarian Logistics March 21-23 · Hamburg, Germany  Daniel Stauffacher, Chairman, ICT4Peace Foundation www.ict4peace.org </dc:title>
  <dc:creator>Daniel Stauffacher</dc:creator>
  <cp:lastModifiedBy>Daniel Stauffacher</cp:lastModifiedBy>
  <cp:revision>1</cp:revision>
  <dcterms:created xsi:type="dcterms:W3CDTF">2012-03-22T06:09:33Z</dcterms:created>
  <dcterms:modified xsi:type="dcterms:W3CDTF">2012-03-22T06:10:59Z</dcterms:modified>
</cp:coreProperties>
</file>