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6" r:id="rId10"/>
    <p:sldId id="267" r:id="rId11"/>
    <p:sldId id="271" r:id="rId12"/>
    <p:sldId id="269" r:id="rId13"/>
    <p:sldId id="270" r:id="rId14"/>
    <p:sldId id="27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48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97FBBB-D562-264B-82AD-F979CE1F6D87}" type="datetimeFigureOut">
              <a:rPr lang="en-US" smtClean="0"/>
              <a:t>21.03.14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8C8BF-6C53-E241-9F86-2A7A8F2522E3}" type="slidenum">
              <a:rPr lang="en-US" smtClean="0"/>
              <a:t>‹#›</a:t>
            </a:fld>
            <a:endParaRPr lang="en-US"/>
          </a:p>
        </p:txBody>
      </p:sp>
    </p:spTree>
    <p:extLst>
      <p:ext uri="{BB962C8B-B14F-4D97-AF65-F5344CB8AC3E}">
        <p14:creationId xmlns:p14="http://schemas.microsoft.com/office/powerpoint/2010/main" val="3121054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p:cNvSpPr>
          <p:nvPr>
            <p:ph type="sldImg"/>
          </p:nvPr>
        </p:nvSpPr>
        <p:spPr>
          <a:ln w="12700">
            <a:solidFill>
              <a:srgbClr val="000000"/>
            </a:solidFill>
            <a:miter lim="800000"/>
            <a:headEnd/>
            <a:tailEnd/>
          </a:ln>
        </p:spPr>
      </p:sp>
      <p:sp>
        <p:nvSpPr>
          <p:cNvPr id="57346" name="Notizenplatzhalter 2"/>
          <p:cNvSpPr>
            <a:spLocks noGrp="1"/>
          </p:cNvSpPr>
          <p:nvPr>
            <p:ph type="body" idx="1"/>
          </p:nvPr>
        </p:nvSpPr>
        <p:spPr bwMode="auto">
          <a:xfrm>
            <a:off x="686421" y="4344025"/>
            <a:ext cx="5485158" cy="41144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a:spcBef>
                <a:spcPct val="0"/>
              </a:spcBef>
            </a:pPr>
            <a:r>
              <a:rPr lang="de-DE">
                <a:latin typeface="Calibri" charset="0"/>
                <a:ea typeface="ＭＳ Ｐゴシック" charset="0"/>
                <a:cs typeface="ＭＳ Ｐゴシック" charset="0"/>
              </a:rPr>
              <a:t>Lybia Standby force</a:t>
            </a:r>
          </a:p>
        </p:txBody>
      </p:sp>
      <p:sp>
        <p:nvSpPr>
          <p:cNvPr id="57347" name="Foliennummernplatzhalter 3"/>
          <p:cNvSpPr>
            <a:spLocks noGrp="1"/>
          </p:cNvSpPr>
          <p:nvPr>
            <p:ph type="sldNum" sz="quarter" idx="429496729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500" b="1">
                <a:solidFill>
                  <a:srgbClr val="004273"/>
                </a:solidFill>
                <a:latin typeface="Arial" charset="0"/>
                <a:ea typeface="ＭＳ Ｐゴシック" charset="0"/>
                <a:cs typeface="ＭＳ Ｐゴシック" charset="0"/>
              </a:defRPr>
            </a:lvl1pPr>
            <a:lvl2pPr marL="729057" indent="-280406" eaLnBrk="0" hangingPunct="0">
              <a:defRPr sz="2500" b="1">
                <a:solidFill>
                  <a:srgbClr val="004273"/>
                </a:solidFill>
                <a:latin typeface="Arial" charset="0"/>
                <a:ea typeface="ＭＳ Ｐゴシック" charset="0"/>
              </a:defRPr>
            </a:lvl2pPr>
            <a:lvl3pPr marL="1121626" indent="-224325" eaLnBrk="0" hangingPunct="0">
              <a:defRPr sz="2500" b="1">
                <a:solidFill>
                  <a:srgbClr val="004273"/>
                </a:solidFill>
                <a:latin typeface="Arial" charset="0"/>
                <a:ea typeface="ＭＳ Ｐゴシック" charset="0"/>
              </a:defRPr>
            </a:lvl3pPr>
            <a:lvl4pPr marL="1570276" indent="-224325" eaLnBrk="0" hangingPunct="0">
              <a:defRPr sz="2500" b="1">
                <a:solidFill>
                  <a:srgbClr val="004273"/>
                </a:solidFill>
                <a:latin typeface="Arial" charset="0"/>
                <a:ea typeface="ＭＳ Ｐゴシック" charset="0"/>
              </a:defRPr>
            </a:lvl4pPr>
            <a:lvl5pPr marL="2018927" indent="-224325" eaLnBrk="0" hangingPunct="0">
              <a:defRPr sz="2500" b="1">
                <a:solidFill>
                  <a:srgbClr val="004273"/>
                </a:solidFill>
                <a:latin typeface="Arial" charset="0"/>
                <a:ea typeface="ＭＳ Ｐゴシック" charset="0"/>
              </a:defRPr>
            </a:lvl5pPr>
            <a:lvl6pPr marL="2467577" indent="-224325" eaLnBrk="0" fontAlgn="base" hangingPunct="0">
              <a:spcBef>
                <a:spcPct val="0"/>
              </a:spcBef>
              <a:spcAft>
                <a:spcPct val="0"/>
              </a:spcAft>
              <a:defRPr sz="2500" b="1">
                <a:solidFill>
                  <a:srgbClr val="004273"/>
                </a:solidFill>
                <a:latin typeface="Arial" charset="0"/>
                <a:ea typeface="ＭＳ Ｐゴシック" charset="0"/>
              </a:defRPr>
            </a:lvl6pPr>
            <a:lvl7pPr marL="2916227" indent="-224325" eaLnBrk="0" fontAlgn="base" hangingPunct="0">
              <a:spcBef>
                <a:spcPct val="0"/>
              </a:spcBef>
              <a:spcAft>
                <a:spcPct val="0"/>
              </a:spcAft>
              <a:defRPr sz="2500" b="1">
                <a:solidFill>
                  <a:srgbClr val="004273"/>
                </a:solidFill>
                <a:latin typeface="Arial" charset="0"/>
                <a:ea typeface="ＭＳ Ｐゴシック" charset="0"/>
              </a:defRPr>
            </a:lvl7pPr>
            <a:lvl8pPr marL="3364878" indent="-224325" eaLnBrk="0" fontAlgn="base" hangingPunct="0">
              <a:spcBef>
                <a:spcPct val="0"/>
              </a:spcBef>
              <a:spcAft>
                <a:spcPct val="0"/>
              </a:spcAft>
              <a:defRPr sz="2500" b="1">
                <a:solidFill>
                  <a:srgbClr val="004273"/>
                </a:solidFill>
                <a:latin typeface="Arial" charset="0"/>
                <a:ea typeface="ＭＳ Ｐゴシック" charset="0"/>
              </a:defRPr>
            </a:lvl8pPr>
            <a:lvl9pPr marL="3813528" indent="-224325" eaLnBrk="0" fontAlgn="base" hangingPunct="0">
              <a:spcBef>
                <a:spcPct val="0"/>
              </a:spcBef>
              <a:spcAft>
                <a:spcPct val="0"/>
              </a:spcAft>
              <a:defRPr sz="2500" b="1">
                <a:solidFill>
                  <a:srgbClr val="004273"/>
                </a:solidFill>
                <a:latin typeface="Arial" charset="0"/>
                <a:ea typeface="ＭＳ Ｐゴシック" charset="0"/>
              </a:defRPr>
            </a:lvl9pPr>
          </a:lstStyle>
          <a:p>
            <a:pPr eaLnBrk="1" hangingPunct="1"/>
            <a:fld id="{CF04191D-8347-5C45-ADF0-151CF3B68699}" type="slidenum">
              <a:rPr lang="de-DE" sz="1200">
                <a:solidFill>
                  <a:srgbClr val="000000"/>
                </a:solidFill>
                <a:latin typeface="Gill Sans" charset="0"/>
                <a:ea typeface="ヒラギノ角ゴ ProN W3" charset="0"/>
                <a:cs typeface="ヒラギノ角ゴ ProN W3" charset="0"/>
                <a:sym typeface="Gill Sans" charset="0"/>
              </a:rPr>
              <a:pPr eaLnBrk="1" hangingPunct="1"/>
              <a:t>12</a:t>
            </a:fld>
            <a:endParaRPr lang="de-DE" sz="1200">
              <a:solidFill>
                <a:srgbClr val="000000"/>
              </a:solidFill>
              <a:latin typeface="Gill Sans" charset="0"/>
              <a:ea typeface="ヒラギノ角ゴ ProN W3" charset="0"/>
              <a:cs typeface="ヒラギノ角ゴ ProN W3" charset="0"/>
              <a:sym typeface="Gill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CH"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Click to edit Master subtitle style</a:t>
            </a:r>
            <a:endParaRPr lang="en-US"/>
          </a:p>
        </p:txBody>
      </p:sp>
      <p:sp>
        <p:nvSpPr>
          <p:cNvPr id="4" name="Date Placeholder 3"/>
          <p:cNvSpPr>
            <a:spLocks noGrp="1"/>
          </p:cNvSpPr>
          <p:nvPr>
            <p:ph type="dt" sz="half" idx="10"/>
          </p:nvPr>
        </p:nvSpPr>
        <p:spPr/>
        <p:txBody>
          <a:bodyPr/>
          <a:lstStyle/>
          <a:p>
            <a:fld id="{46217646-2F71-8949-B368-1F49C5F36C10}" type="datetimeFigureOut">
              <a:rPr lang="en-US" smtClean="0"/>
              <a:t>21.03.14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245738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p:txBody>
          <a:bodyPr/>
          <a:lstStyle/>
          <a:p>
            <a:fld id="{46217646-2F71-8949-B368-1F49C5F36C10}" type="datetimeFigureOut">
              <a:rPr lang="en-US" smtClean="0"/>
              <a:t>21.03.14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38557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CH"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p:txBody>
          <a:bodyPr/>
          <a:lstStyle/>
          <a:p>
            <a:fld id="{46217646-2F71-8949-B368-1F49C5F36C10}" type="datetimeFigureOut">
              <a:rPr lang="en-US" smtClean="0"/>
              <a:t>21.03.14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234979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LOGO Black.jpg"/>
          <p:cNvPicPr>
            <a:picLocks noChangeAspect="1"/>
          </p:cNvPicPr>
          <p:nvPr userDrawn="1"/>
        </p:nvPicPr>
        <p:blipFill>
          <a:blip r:embed="rId2"/>
          <a:stretch>
            <a:fillRect/>
          </a:stretch>
        </p:blipFill>
        <p:spPr>
          <a:xfrm>
            <a:off x="3180" y="6246814"/>
            <a:ext cx="2300308" cy="611187"/>
          </a:xfrm>
          <a:prstGeom prst="rect">
            <a:avLst/>
          </a:prstGeom>
          <a:effectLst>
            <a:outerShdw blurRad="635000" dist="38100" dir="2700000" algn="tl" rotWithShape="0">
              <a:srgbClr val="000000">
                <a:alpha val="0"/>
              </a:srgbClr>
            </a:outerShdw>
          </a:effectLst>
        </p:spPr>
      </p:pic>
      <p:sp>
        <p:nvSpPr>
          <p:cNvPr id="5" name="Line"/>
          <p:cNvSpPr>
            <a:spLocks noChangeShapeType="1"/>
          </p:cNvSpPr>
          <p:nvPr userDrawn="1"/>
        </p:nvSpPr>
        <p:spPr bwMode="auto">
          <a:xfrm>
            <a:off x="3179" y="6246813"/>
            <a:ext cx="91440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lIns="91369" tIns="45685" rIns="91369" bIns="45685" anchor="ctr"/>
          <a:lstStyle/>
          <a:p>
            <a:endParaRPr lang="de-DE"/>
          </a:p>
        </p:txBody>
      </p:sp>
      <p:sp>
        <p:nvSpPr>
          <p:cNvPr id="6" name="txtfooterCVLPage"/>
          <p:cNvSpPr txBox="1">
            <a:spLocks noChangeArrowheads="1"/>
          </p:cNvSpPr>
          <p:nvPr userDrawn="1"/>
        </p:nvSpPr>
        <p:spPr bwMode="auto">
          <a:xfrm>
            <a:off x="4155497" y="6370638"/>
            <a:ext cx="49916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fontAlgn="auto" hangingPunct="1">
              <a:spcBef>
                <a:spcPts val="0"/>
              </a:spcBef>
              <a:spcAft>
                <a:spcPts val="0"/>
              </a:spcAft>
              <a:defRPr/>
            </a:pPr>
            <a:fld id="{9F44B361-BBB1-6447-906B-9BE71EAC2B6C}" type="slidenum">
              <a:rPr lang="en-US" sz="1200" smtClean="0">
                <a:cs typeface="Arial" charset="0"/>
              </a:rPr>
              <a:pPr eaLnBrk="1" fontAlgn="auto" hangingPunct="1">
                <a:spcBef>
                  <a:spcPts val="0"/>
                </a:spcBef>
                <a:spcAft>
                  <a:spcPts val="0"/>
                </a:spcAft>
                <a:defRPr/>
              </a:pPr>
              <a:t>‹#›</a:t>
            </a:fld>
            <a:endParaRPr lang="en-US" sz="1200" smtClean="0">
              <a:cs typeface="Arial" charset="0"/>
            </a:endParaRPr>
          </a:p>
        </p:txBody>
      </p:sp>
      <p:sp>
        <p:nvSpPr>
          <p:cNvPr id="3" name="Content Placeholder 2"/>
          <p:cNvSpPr>
            <a:spLocks noGrp="1"/>
          </p:cNvSpPr>
          <p:nvPr>
            <p:ph idx="1"/>
          </p:nvPr>
        </p:nvSpPr>
        <p:spPr>
          <a:xfrm>
            <a:off x="457200" y="1600217"/>
            <a:ext cx="8229600" cy="31974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612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836" y="274638"/>
            <a:ext cx="8228328"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806899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Content Placeholder 2"/>
          <p:cNvSpPr>
            <a:spLocks noGrp="1"/>
          </p:cNvSpPr>
          <p:nvPr>
            <p:ph idx="1"/>
          </p:nvPr>
        </p:nvSpPr>
        <p:spPr/>
        <p:txBody>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10"/>
          </p:nvPr>
        </p:nvSpPr>
        <p:spPr/>
        <p:txBody>
          <a:bodyPr/>
          <a:lstStyle/>
          <a:p>
            <a:fld id="{46217646-2F71-8949-B368-1F49C5F36C10}" type="datetimeFigureOut">
              <a:rPr lang="en-US" smtClean="0"/>
              <a:t>21.03.14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125935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CH"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Click to edit Master text styles</a:t>
            </a:r>
          </a:p>
        </p:txBody>
      </p:sp>
      <p:sp>
        <p:nvSpPr>
          <p:cNvPr id="4" name="Date Placeholder 3"/>
          <p:cNvSpPr>
            <a:spLocks noGrp="1"/>
          </p:cNvSpPr>
          <p:nvPr>
            <p:ph type="dt" sz="half" idx="10"/>
          </p:nvPr>
        </p:nvSpPr>
        <p:spPr/>
        <p:txBody>
          <a:bodyPr/>
          <a:lstStyle/>
          <a:p>
            <a:fld id="{46217646-2F71-8949-B368-1F49C5F36C10}" type="datetimeFigureOut">
              <a:rPr lang="en-US" smtClean="0"/>
              <a:t>21.03.14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400153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5" name="Date Placeholder 4"/>
          <p:cNvSpPr>
            <a:spLocks noGrp="1"/>
          </p:cNvSpPr>
          <p:nvPr>
            <p:ph type="dt" sz="half" idx="10"/>
          </p:nvPr>
        </p:nvSpPr>
        <p:spPr/>
        <p:txBody>
          <a:bodyPr/>
          <a:lstStyle/>
          <a:p>
            <a:fld id="{46217646-2F71-8949-B368-1F49C5F36C10}" type="datetimeFigureOut">
              <a:rPr lang="en-US" smtClean="0"/>
              <a:t>21.03.14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375950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CH"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7" name="Date Placeholder 6"/>
          <p:cNvSpPr>
            <a:spLocks noGrp="1"/>
          </p:cNvSpPr>
          <p:nvPr>
            <p:ph type="dt" sz="half" idx="10"/>
          </p:nvPr>
        </p:nvSpPr>
        <p:spPr/>
        <p:txBody>
          <a:bodyPr/>
          <a:lstStyle/>
          <a:p>
            <a:fld id="{46217646-2F71-8949-B368-1F49C5F36C10}" type="datetimeFigureOut">
              <a:rPr lang="en-US" smtClean="0"/>
              <a:t>21.03.14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119557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Date Placeholder 2"/>
          <p:cNvSpPr>
            <a:spLocks noGrp="1"/>
          </p:cNvSpPr>
          <p:nvPr>
            <p:ph type="dt" sz="half" idx="10"/>
          </p:nvPr>
        </p:nvSpPr>
        <p:spPr/>
        <p:txBody>
          <a:bodyPr/>
          <a:lstStyle/>
          <a:p>
            <a:fld id="{46217646-2F71-8949-B368-1F49C5F36C10}" type="datetimeFigureOut">
              <a:rPr lang="en-US" smtClean="0"/>
              <a:t>21.03.14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326622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17646-2F71-8949-B368-1F49C5F36C10}" type="datetimeFigureOut">
              <a:rPr lang="en-US" smtClean="0"/>
              <a:t>21.03.14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218666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CH"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p:txBody>
          <a:bodyPr/>
          <a:lstStyle/>
          <a:p>
            <a:fld id="{46217646-2F71-8949-B368-1F49C5F36C10}" type="datetimeFigureOut">
              <a:rPr lang="en-US" smtClean="0"/>
              <a:t>21.03.14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4866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CH"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Click to edit Master text styles</a:t>
            </a:r>
          </a:p>
        </p:txBody>
      </p:sp>
      <p:sp>
        <p:nvSpPr>
          <p:cNvPr id="5" name="Date Placeholder 4"/>
          <p:cNvSpPr>
            <a:spLocks noGrp="1"/>
          </p:cNvSpPr>
          <p:nvPr>
            <p:ph type="dt" sz="half" idx="10"/>
          </p:nvPr>
        </p:nvSpPr>
        <p:spPr/>
        <p:txBody>
          <a:bodyPr/>
          <a:lstStyle/>
          <a:p>
            <a:fld id="{46217646-2F71-8949-B368-1F49C5F36C10}" type="datetimeFigureOut">
              <a:rPr lang="en-US" smtClean="0"/>
              <a:t>21.03.14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F82EC-7A71-2347-8B16-E2EFC2549F2F}" type="slidenum">
              <a:rPr lang="en-US" smtClean="0"/>
              <a:t>‹#›</a:t>
            </a:fld>
            <a:endParaRPr lang="en-US"/>
          </a:p>
        </p:txBody>
      </p:sp>
    </p:spTree>
    <p:extLst>
      <p:ext uri="{BB962C8B-B14F-4D97-AF65-F5344CB8AC3E}">
        <p14:creationId xmlns:p14="http://schemas.microsoft.com/office/powerpoint/2010/main" val="14992449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17646-2F71-8949-B368-1F49C5F36C10}" type="datetimeFigureOut">
              <a:rPr lang="en-US" smtClean="0"/>
              <a:t>21.03.14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F82EC-7A71-2347-8B16-E2EFC2549F2F}" type="slidenum">
              <a:rPr lang="en-US" smtClean="0"/>
              <a:t>‹#›</a:t>
            </a:fld>
            <a:endParaRPr lang="en-US"/>
          </a:p>
        </p:txBody>
      </p:sp>
    </p:spTree>
    <p:extLst>
      <p:ext uri="{BB962C8B-B14F-4D97-AF65-F5344CB8AC3E}">
        <p14:creationId xmlns:p14="http://schemas.microsoft.com/office/powerpoint/2010/main" val="2879620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ict4peace.org/what-next-building-confidence-measures-for-the-cyberspa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3" y="1286934"/>
            <a:ext cx="8229600" cy="474133"/>
          </a:xfrm>
        </p:spPr>
        <p:txBody>
          <a:bodyPr>
            <a:normAutofit fontScale="90000"/>
          </a:bodyPr>
          <a:lstStyle/>
          <a:p>
            <a:r>
              <a:rPr lang="de-DE" sz="2400" dirty="0" smtClean="0">
                <a:solidFill>
                  <a:srgbClr val="AE0400"/>
                </a:solidFill>
              </a:rPr>
              <a:t/>
            </a:r>
            <a:br>
              <a:rPr lang="de-DE" sz="2400" dirty="0" smtClean="0">
                <a:solidFill>
                  <a:srgbClr val="AE0400"/>
                </a:solidFill>
              </a:rPr>
            </a:br>
            <a:r>
              <a:rPr lang="de-DE" sz="2400" dirty="0">
                <a:solidFill>
                  <a:srgbClr val="AE0400"/>
                </a:solidFill>
              </a:rPr>
              <a:t/>
            </a:r>
            <a:br>
              <a:rPr lang="de-DE" sz="2400" dirty="0">
                <a:solidFill>
                  <a:srgbClr val="AE0400"/>
                </a:solidFill>
              </a:rPr>
            </a:br>
            <a:r>
              <a:rPr lang="de-DE" sz="2400" dirty="0" smtClean="0">
                <a:solidFill>
                  <a:srgbClr val="AE0400"/>
                </a:solidFill>
              </a:rPr>
              <a:t/>
            </a:r>
            <a:br>
              <a:rPr lang="de-DE" sz="2400" dirty="0" smtClean="0">
                <a:solidFill>
                  <a:srgbClr val="AE0400"/>
                </a:solidFill>
              </a:rPr>
            </a:br>
            <a:r>
              <a:rPr lang="de-DE" sz="2400" dirty="0">
                <a:solidFill>
                  <a:srgbClr val="AE0400"/>
                </a:solidFill>
              </a:rPr>
              <a:t/>
            </a:r>
            <a:br>
              <a:rPr lang="de-DE" sz="2400" dirty="0">
                <a:solidFill>
                  <a:srgbClr val="AE0400"/>
                </a:solidFill>
              </a:rPr>
            </a:br>
            <a:r>
              <a:rPr lang="de-DE" sz="2400" dirty="0" smtClean="0">
                <a:solidFill>
                  <a:srgbClr val="AE0400"/>
                </a:solidFill>
              </a:rPr>
              <a:t/>
            </a:r>
            <a:br>
              <a:rPr lang="de-DE" sz="2400" dirty="0" smtClean="0">
                <a:solidFill>
                  <a:srgbClr val="AE0400"/>
                </a:solidFill>
              </a:rPr>
            </a:br>
            <a:r>
              <a:rPr lang="de-DE" sz="2400" dirty="0">
                <a:solidFill>
                  <a:srgbClr val="AE0400"/>
                </a:solidFill>
              </a:rPr>
              <a:t/>
            </a:r>
            <a:br>
              <a:rPr lang="de-DE" sz="2400" dirty="0">
                <a:solidFill>
                  <a:srgbClr val="AE0400"/>
                </a:solidFill>
              </a:rPr>
            </a:br>
            <a:r>
              <a:rPr lang="de-DE" sz="2400" dirty="0" smtClean="0">
                <a:solidFill>
                  <a:srgbClr val="AE0400"/>
                </a:solidFill>
              </a:rPr>
              <a:t/>
            </a:r>
            <a:br>
              <a:rPr lang="de-DE" sz="2400" dirty="0" smtClean="0">
                <a:solidFill>
                  <a:srgbClr val="AE0400"/>
                </a:solidFill>
              </a:rPr>
            </a:br>
            <a:r>
              <a:rPr lang="de-DE" sz="2400" dirty="0">
                <a:solidFill>
                  <a:srgbClr val="AE0400"/>
                </a:solidFill>
              </a:rPr>
              <a:t/>
            </a:r>
            <a:br>
              <a:rPr lang="de-DE" sz="2400" dirty="0">
                <a:solidFill>
                  <a:srgbClr val="AE0400"/>
                </a:solidFill>
              </a:rPr>
            </a:br>
            <a:r>
              <a:rPr lang="de-DE" sz="2400" dirty="0" smtClean="0">
                <a:solidFill>
                  <a:srgbClr val="AE0400"/>
                </a:solidFill>
              </a:rPr>
              <a:t/>
            </a:r>
            <a:br>
              <a:rPr lang="de-DE" sz="2400" dirty="0" smtClean="0">
                <a:solidFill>
                  <a:srgbClr val="AE0400"/>
                </a:solidFill>
              </a:rPr>
            </a:br>
            <a:r>
              <a:rPr lang="de-DE" sz="2400" dirty="0">
                <a:solidFill>
                  <a:srgbClr val="AE0400"/>
                </a:solidFill>
              </a:rPr>
              <a:t/>
            </a:r>
            <a:br>
              <a:rPr lang="de-DE" sz="2400" dirty="0">
                <a:solidFill>
                  <a:srgbClr val="AE0400"/>
                </a:solidFill>
              </a:rPr>
            </a:br>
            <a:r>
              <a:rPr lang="de-DE" sz="2400" dirty="0" smtClean="0">
                <a:solidFill>
                  <a:srgbClr val="AE0400"/>
                </a:solidFill>
              </a:rPr>
              <a:t/>
            </a:r>
            <a:br>
              <a:rPr lang="de-DE" sz="2400" dirty="0" smtClean="0">
                <a:solidFill>
                  <a:srgbClr val="AE0400"/>
                </a:solidFill>
              </a:rPr>
            </a:br>
            <a:r>
              <a:rPr lang="de-DE" sz="2400" dirty="0">
                <a:solidFill>
                  <a:srgbClr val="AE0400"/>
                </a:solidFill>
              </a:rPr>
              <a:t/>
            </a:r>
            <a:br>
              <a:rPr lang="de-DE" sz="2400" dirty="0">
                <a:solidFill>
                  <a:srgbClr val="AE0400"/>
                </a:solidFill>
              </a:rPr>
            </a:br>
            <a:r>
              <a:rPr lang="de-DE" sz="2400" dirty="0" smtClean="0">
                <a:solidFill>
                  <a:srgbClr val="AE0400"/>
                </a:solidFill>
              </a:rPr>
              <a:t/>
            </a:r>
            <a:br>
              <a:rPr lang="de-DE" sz="2400" dirty="0" smtClean="0">
                <a:solidFill>
                  <a:srgbClr val="AE0400"/>
                </a:solidFill>
              </a:rPr>
            </a:br>
            <a:r>
              <a:rPr lang="en-GB" dirty="0" smtClean="0">
                <a:solidFill>
                  <a:srgbClr val="AE0400"/>
                </a:solidFill>
              </a:rPr>
              <a:t>“</a:t>
            </a:r>
            <a:r>
              <a:rPr lang="en-GB" dirty="0">
                <a:solidFill>
                  <a:srgbClr val="AE0400"/>
                </a:solidFill>
              </a:rPr>
              <a:t>The Cyber Security Challenge: What Can be Done?”</a:t>
            </a:r>
            <a:r>
              <a:rPr lang="de-DE" dirty="0">
                <a:solidFill>
                  <a:srgbClr val="AE0400"/>
                </a:solidFill>
              </a:rPr>
              <a:t> </a:t>
            </a:r>
            <a:r>
              <a:rPr lang="de-DE" sz="3200" dirty="0"/>
              <a:t/>
            </a:r>
            <a:br>
              <a:rPr lang="de-DE" sz="3200" dirty="0"/>
            </a:br>
            <a:r>
              <a:rPr lang="de-DE" sz="3200" dirty="0"/>
              <a:t/>
            </a:r>
            <a:br>
              <a:rPr lang="de-DE" sz="3200" dirty="0"/>
            </a:br>
            <a:r>
              <a:rPr lang="de-DE" sz="2000" b="1" dirty="0" smtClean="0"/>
              <a:t>UNOG Executive Briefing</a:t>
            </a:r>
            <a:r>
              <a:rPr lang="de-DE" sz="2000" dirty="0" smtClean="0"/>
              <a:t/>
            </a:r>
            <a:br>
              <a:rPr lang="de-DE" sz="2000" dirty="0" smtClean="0"/>
            </a:br>
            <a:r>
              <a:rPr lang="de-DE" sz="2000" dirty="0" smtClean="0">
                <a:solidFill>
                  <a:srgbClr val="AE0400"/>
                </a:solidFill>
              </a:rPr>
              <a:t> </a:t>
            </a:r>
            <a:br>
              <a:rPr lang="de-DE" sz="2000" dirty="0" smtClean="0">
                <a:solidFill>
                  <a:srgbClr val="AE0400"/>
                </a:solidFill>
              </a:rPr>
            </a:br>
            <a:r>
              <a:rPr lang="de-DE" sz="2000" dirty="0" smtClean="0">
                <a:solidFill>
                  <a:srgbClr val="000000"/>
                </a:solidFill>
              </a:rPr>
              <a:t>21 </a:t>
            </a:r>
            <a:r>
              <a:rPr lang="de-DE" sz="2200" dirty="0" smtClean="0"/>
              <a:t>March </a:t>
            </a:r>
            <a:r>
              <a:rPr lang="de-DE" sz="2200" dirty="0"/>
              <a:t>2014, Palais des </a:t>
            </a:r>
            <a:r>
              <a:rPr lang="de-DE" sz="2200" dirty="0" err="1"/>
              <a:t>Nations</a:t>
            </a:r>
            <a:r>
              <a:rPr lang="de-DE" sz="2200" dirty="0"/>
              <a:t>, UN Office in </a:t>
            </a:r>
            <a:r>
              <a:rPr lang="de-DE" sz="2200" dirty="0" err="1" smtClean="0"/>
              <a:t>Geneva</a:t>
            </a:r>
            <a:r>
              <a:rPr lang="de-DE" sz="2200" dirty="0" smtClean="0"/>
              <a:t/>
            </a:r>
            <a:br>
              <a:rPr lang="de-DE" sz="2200" dirty="0" smtClean="0"/>
            </a:br>
            <a:r>
              <a:rPr lang="de-DE" sz="2200" dirty="0"/>
              <a:t/>
            </a:r>
            <a:br>
              <a:rPr lang="de-DE" sz="2200" dirty="0"/>
            </a:br>
            <a:r>
              <a:rPr lang="de-DE" sz="2200" dirty="0" err="1" smtClean="0"/>
              <a:t>Presentation</a:t>
            </a:r>
            <a:r>
              <a:rPr lang="de-DE" sz="2200" dirty="0" smtClean="0"/>
              <a:t> </a:t>
            </a:r>
            <a:r>
              <a:rPr lang="de-DE" sz="2200" dirty="0" err="1" smtClean="0"/>
              <a:t>by</a:t>
            </a:r>
            <a:r>
              <a:rPr lang="de-DE" sz="2200" dirty="0" smtClean="0"/>
              <a:t> Amb. (</a:t>
            </a:r>
            <a:r>
              <a:rPr lang="de-DE" sz="2200" dirty="0" err="1" smtClean="0"/>
              <a:t>ret</a:t>
            </a:r>
            <a:r>
              <a:rPr lang="de-DE" sz="2200" dirty="0" smtClean="0"/>
              <a:t>.) Daniel Stauffacher</a:t>
            </a:r>
            <a:br>
              <a:rPr lang="de-DE" sz="2200" dirty="0" smtClean="0"/>
            </a:br>
            <a:r>
              <a:rPr lang="de-DE" sz="2200" dirty="0" err="1" smtClean="0"/>
              <a:t>President</a:t>
            </a:r>
            <a:r>
              <a:rPr lang="de-DE" sz="2200" dirty="0" smtClean="0"/>
              <a:t>, ICT4Peace </a:t>
            </a:r>
            <a:r>
              <a:rPr lang="de-DE" sz="2200" dirty="0" err="1" smtClean="0"/>
              <a:t>Foundation</a:t>
            </a:r>
            <a:r>
              <a:rPr lang="de-DE" sz="2200" dirty="0" smtClean="0"/>
              <a:t/>
            </a:r>
            <a:br>
              <a:rPr lang="de-DE" sz="2200" dirty="0" smtClean="0"/>
            </a:br>
            <a:r>
              <a:rPr lang="de-DE" sz="2200" dirty="0" smtClean="0"/>
              <a:t>www.ict4peace.org</a:t>
            </a:r>
            <a:br>
              <a:rPr lang="de-DE" sz="2200" dirty="0" smtClean="0"/>
            </a:br>
            <a:r>
              <a:rPr lang="de-DE" sz="2200" dirty="0"/>
              <a:t/>
            </a:r>
            <a:br>
              <a:rPr lang="de-DE" sz="2200" dirty="0"/>
            </a:br>
            <a:r>
              <a:rPr lang="de-DE" sz="2200" dirty="0" smtClean="0"/>
              <a:t/>
            </a:r>
            <a:br>
              <a:rPr lang="de-DE" sz="2200" dirty="0" smtClean="0"/>
            </a:br>
            <a:endParaRPr lang="en-US" sz="2200" b="1" dirty="0">
              <a:solidFill>
                <a:srgbClr val="AE0400"/>
              </a:solidFill>
            </a:endParaRPr>
          </a:p>
        </p:txBody>
      </p:sp>
      <p:sp>
        <p:nvSpPr>
          <p:cNvPr id="3" name="Content Placeholder 2"/>
          <p:cNvSpPr>
            <a:spLocks noGrp="1"/>
          </p:cNvSpPr>
          <p:nvPr>
            <p:ph idx="1"/>
          </p:nvPr>
        </p:nvSpPr>
        <p:spPr>
          <a:xfrm>
            <a:off x="2556933" y="2411147"/>
            <a:ext cx="2184400" cy="45719"/>
          </a:xfrm>
        </p:spPr>
        <p:txBody>
          <a:bodyPr>
            <a:normAutofit fontScale="25000" lnSpcReduction="20000"/>
          </a:bodyPr>
          <a:lstStyle/>
          <a:p>
            <a:endParaRPr lang="de-DE" sz="1600" dirty="0"/>
          </a:p>
          <a:p>
            <a:endParaRPr lang="en-US" sz="1600" b="1" dirty="0"/>
          </a:p>
          <a:p>
            <a:endParaRPr lang="en-US" sz="2000" dirty="0" smtClean="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445615" y="5791199"/>
            <a:ext cx="2591435" cy="778933"/>
          </a:xfrm>
          <a:prstGeom prst="rect">
            <a:avLst/>
          </a:prstGeom>
          <a:noFill/>
          <a:ln>
            <a:noFill/>
          </a:ln>
        </p:spPr>
      </p:pic>
    </p:spTree>
    <p:extLst>
      <p:ext uri="{BB962C8B-B14F-4D97-AF65-F5344CB8AC3E}">
        <p14:creationId xmlns:p14="http://schemas.microsoft.com/office/powerpoint/2010/main" val="369412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131"/>
            <a:ext cx="8229600" cy="474133"/>
          </a:xfrm>
        </p:spPr>
        <p:txBody>
          <a:bodyPr>
            <a:normAutofit fontScale="90000"/>
          </a:bodyPr>
          <a:lstStyle/>
          <a:p>
            <a:r>
              <a:rPr lang="en-US" sz="2200" b="1" dirty="0" smtClean="0">
                <a:solidFill>
                  <a:srgbClr val="AE0400"/>
                </a:solidFill>
              </a:rPr>
              <a:t>WSIS 2003 Geneva Plan of Action</a:t>
            </a:r>
            <a:br>
              <a:rPr lang="en-US" sz="2200" b="1" dirty="0" smtClean="0">
                <a:solidFill>
                  <a:srgbClr val="AE0400"/>
                </a:solidFill>
              </a:rPr>
            </a:br>
            <a:r>
              <a:rPr lang="en-US" sz="2200" b="1" dirty="0" smtClean="0">
                <a:solidFill>
                  <a:srgbClr val="AE0400"/>
                </a:solidFill>
              </a:rPr>
              <a:t> Follow-up towards 2015, MDGs and beyond</a:t>
            </a:r>
            <a:r>
              <a:rPr lang="en-US" sz="2200" b="1" dirty="0" smtClean="0">
                <a:solidFill>
                  <a:srgbClr val="FF0000"/>
                </a:solidFill>
              </a:rPr>
              <a:t/>
            </a:r>
            <a:br>
              <a:rPr lang="en-US" sz="2200" b="1" dirty="0" smtClean="0">
                <a:solidFill>
                  <a:srgbClr val="FF0000"/>
                </a:solidFill>
              </a:rPr>
            </a:br>
            <a:r>
              <a:rPr lang="en-US" sz="2200" b="1" dirty="0">
                <a:solidFill>
                  <a:srgbClr val="FF0000"/>
                </a:solidFill>
              </a:rPr>
              <a:t/>
            </a:r>
            <a:br>
              <a:rPr lang="en-US" sz="2200" b="1" dirty="0">
                <a:solidFill>
                  <a:srgbClr val="FF0000"/>
                </a:solidFill>
              </a:rPr>
            </a:br>
            <a:r>
              <a:rPr lang="en-US" sz="2400" b="1" dirty="0" smtClean="0"/>
              <a:t>Action Line C5</a:t>
            </a:r>
            <a:r>
              <a:rPr lang="en-US" sz="2400" b="1" dirty="0"/>
              <a:t>.	Building confidence and security in the use of ICTs</a:t>
            </a:r>
            <a:endParaRPr lang="en-US" sz="2200" dirty="0">
              <a:solidFill>
                <a:srgbClr val="FF0000"/>
              </a:solidFill>
            </a:endParaRPr>
          </a:p>
        </p:txBody>
      </p:sp>
      <p:sp>
        <p:nvSpPr>
          <p:cNvPr id="3" name="Content Placeholder 2"/>
          <p:cNvSpPr>
            <a:spLocks noGrp="1"/>
          </p:cNvSpPr>
          <p:nvPr>
            <p:ph idx="1"/>
          </p:nvPr>
        </p:nvSpPr>
        <p:spPr>
          <a:xfrm>
            <a:off x="643467" y="1917170"/>
            <a:ext cx="8229600" cy="5008563"/>
          </a:xfrm>
        </p:spPr>
        <p:txBody>
          <a:bodyPr>
            <a:normAutofit fontScale="25000" lnSpcReduction="20000"/>
          </a:bodyPr>
          <a:lstStyle/>
          <a:p>
            <a:pPr marL="0" indent="0">
              <a:buNone/>
            </a:pPr>
            <a:r>
              <a:rPr lang="en-US" sz="1600" b="1" dirty="0"/>
              <a:t>				</a:t>
            </a:r>
          </a:p>
          <a:p>
            <a:r>
              <a:rPr lang="en-US" sz="6000" b="1" dirty="0"/>
              <a:t> </a:t>
            </a:r>
            <a:r>
              <a:rPr lang="en-US" sz="6000" b="1" dirty="0" smtClean="0"/>
              <a:t>12. </a:t>
            </a:r>
            <a:r>
              <a:rPr lang="en-US" sz="6000" dirty="0" smtClean="0"/>
              <a:t>Confidence </a:t>
            </a:r>
            <a:r>
              <a:rPr lang="en-US" sz="6000" dirty="0"/>
              <a:t>and security are among the main pillars of the Information Society.</a:t>
            </a:r>
          </a:p>
          <a:p>
            <a:r>
              <a:rPr lang="en-US" sz="6000" dirty="0"/>
              <a:t>Promote cooperation among the governments at the United Nations and with all stakeholders at other appropriate </a:t>
            </a:r>
            <a:r>
              <a:rPr lang="en-US" sz="6000" dirty="0" err="1"/>
              <a:t>fora</a:t>
            </a:r>
            <a:r>
              <a:rPr lang="en-US" sz="6000" dirty="0"/>
              <a:t> to enhance user confidence, build trust, and protect both data and network integrity; consider existing and potential threats to ICTs; and address other information security and network security issues.</a:t>
            </a:r>
          </a:p>
          <a:p>
            <a:r>
              <a:rPr lang="en-US" sz="6000" dirty="0"/>
              <a:t>Governments, in cooperation with the private sector, should prevent, detect and respond to cyber-crime and misuse of ICTs by: developing guidelines that take into account ongoing efforts in these areas; considering legislation that allows for effective investigation and prosecution of misuse; promoting effective mutual assistance efforts; strengthening institutional support at the international level for preventing, detecting and recovering from such incidents; and encouraging education and raising awareness.</a:t>
            </a:r>
          </a:p>
          <a:p>
            <a:r>
              <a:rPr lang="en-US" sz="6000" dirty="0"/>
              <a:t>Governments, and other stakeholders, should actively promote user education and awareness about online privacy and the means of protecting privacy.</a:t>
            </a:r>
          </a:p>
          <a:p>
            <a:r>
              <a:rPr lang="en-US" sz="6000" dirty="0"/>
              <a:t>Take appropriate action on spam at national and international levels.</a:t>
            </a:r>
          </a:p>
          <a:p>
            <a:r>
              <a:rPr lang="en-US" sz="6000" dirty="0"/>
              <a:t>Encourage the domestic assessment of national law with a view to overcoming any obstacles to the effective use of electronic documents and transactions including electronic means of authentication.</a:t>
            </a:r>
          </a:p>
          <a:p>
            <a:r>
              <a:rPr lang="en-US" sz="6000" dirty="0"/>
              <a:t>Further strengthen the trust and security framework with complementary and mutually reinforcing initiatives in the fields of security in the use of ICTs, with initiatives or guidelines with respect to rights to privacy, data and consumer protection.</a:t>
            </a:r>
          </a:p>
          <a:p>
            <a:r>
              <a:rPr lang="en-US" sz="6000" dirty="0"/>
              <a:t>Share good practices in the field of information security and network security and encourage their use by all parties concerned.</a:t>
            </a:r>
          </a:p>
          <a:p>
            <a:r>
              <a:rPr lang="en-US" sz="1600" dirty="0"/>
              <a:t>			</a:t>
            </a:r>
          </a:p>
          <a:p>
            <a:pPr marL="0" indent="0">
              <a:buNone/>
            </a:pPr>
            <a:endParaRPr lang="de-DE" dirty="0"/>
          </a:p>
        </p:txBody>
      </p:sp>
    </p:spTree>
    <p:extLst>
      <p:ext uri="{BB962C8B-B14F-4D97-AF65-F5344CB8AC3E}">
        <p14:creationId xmlns:p14="http://schemas.microsoft.com/office/powerpoint/2010/main" val="356608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133"/>
            <a:ext cx="8229600" cy="474133"/>
          </a:xfrm>
        </p:spPr>
        <p:txBody>
          <a:bodyPr>
            <a:normAutofit fontScale="90000"/>
          </a:bodyPr>
          <a:lstStyle/>
          <a:p>
            <a:r>
              <a:rPr lang="en-US" sz="2200" b="1" dirty="0" smtClean="0">
                <a:solidFill>
                  <a:srgbClr val="AE0400"/>
                </a:solidFill>
              </a:rPr>
              <a:t>WSIS 2003 Geneva Plan of Action and </a:t>
            </a:r>
            <a:br>
              <a:rPr lang="en-US" sz="2200" b="1" dirty="0" smtClean="0">
                <a:solidFill>
                  <a:srgbClr val="AE0400"/>
                </a:solidFill>
              </a:rPr>
            </a:br>
            <a:r>
              <a:rPr lang="en-US" sz="2200" b="1" dirty="0" smtClean="0">
                <a:solidFill>
                  <a:srgbClr val="AE0400"/>
                </a:solidFill>
              </a:rPr>
              <a:t>Follow-up towards 2015, MDGs</a:t>
            </a:r>
            <a:r>
              <a:rPr lang="en-US" sz="2200" dirty="0" smtClean="0">
                <a:solidFill>
                  <a:srgbClr val="AE0400"/>
                </a:solidFill>
              </a:rPr>
              <a:t>  </a:t>
            </a:r>
            <a:r>
              <a:rPr lang="en-US" sz="2200" b="1" dirty="0" smtClean="0">
                <a:solidFill>
                  <a:srgbClr val="AE0400"/>
                </a:solidFill>
              </a:rPr>
              <a:t>and beyond</a:t>
            </a:r>
            <a:r>
              <a:rPr lang="en-US" sz="2200" dirty="0" smtClean="0">
                <a:solidFill>
                  <a:srgbClr val="AE0400"/>
                </a:solidFill>
              </a:rPr>
              <a:t/>
            </a:r>
            <a:br>
              <a:rPr lang="en-US" sz="2200" dirty="0" smtClean="0">
                <a:solidFill>
                  <a:srgbClr val="AE0400"/>
                </a:solidFill>
              </a:rPr>
            </a:br>
            <a:r>
              <a:rPr lang="en-US" sz="2400" b="1" dirty="0" smtClean="0"/>
              <a:t>Action Line C5</a:t>
            </a:r>
            <a:r>
              <a:rPr lang="en-US" sz="2400" b="1" dirty="0"/>
              <a:t>.	Building confidence and security in the use of ICTs</a:t>
            </a:r>
            <a:endParaRPr lang="en-US" sz="2200" dirty="0">
              <a:solidFill>
                <a:srgbClr val="FF0000"/>
              </a:solidFill>
            </a:endParaRPr>
          </a:p>
        </p:txBody>
      </p:sp>
      <p:sp>
        <p:nvSpPr>
          <p:cNvPr id="3" name="Content Placeholder 2"/>
          <p:cNvSpPr>
            <a:spLocks noGrp="1"/>
          </p:cNvSpPr>
          <p:nvPr>
            <p:ph idx="1"/>
          </p:nvPr>
        </p:nvSpPr>
        <p:spPr>
          <a:xfrm>
            <a:off x="643466" y="2032000"/>
            <a:ext cx="8229600" cy="5008563"/>
          </a:xfrm>
        </p:spPr>
        <p:txBody>
          <a:bodyPr>
            <a:normAutofit/>
          </a:bodyPr>
          <a:lstStyle/>
          <a:p>
            <a:r>
              <a:rPr lang="en-US" sz="1600" dirty="0" smtClean="0"/>
              <a:t>Invite </a:t>
            </a:r>
            <a:r>
              <a:rPr lang="en-US" sz="1600" dirty="0"/>
              <a:t>interested countries to set up focal points for real-time incident handling and response, and develop a cooperative network between these focal points for sharing information and technologies on incident response.</a:t>
            </a:r>
          </a:p>
          <a:p>
            <a:r>
              <a:rPr lang="en-US" sz="1600" dirty="0"/>
              <a:t>Encourage further development of secure and reliable applications to facilitate online transactions.</a:t>
            </a:r>
          </a:p>
          <a:p>
            <a:r>
              <a:rPr lang="en-US" sz="1600" dirty="0"/>
              <a:t>Encourage interested countries to contribute actively to the ongoing United Nations activities to build confidence and security in the use of ICTs.</a:t>
            </a:r>
            <a:r>
              <a:rPr lang="en-US" sz="800" dirty="0"/>
              <a:t>	</a:t>
            </a:r>
            <a:endParaRPr lang="en-US" sz="1600" b="1" dirty="0"/>
          </a:p>
        </p:txBody>
      </p:sp>
    </p:spTree>
    <p:extLst>
      <p:ext uri="{BB962C8B-B14F-4D97-AF65-F5344CB8AC3E}">
        <p14:creationId xmlns:p14="http://schemas.microsoft.com/office/powerpoint/2010/main" val="63744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bwMode="auto">
          <a:xfrm>
            <a:off x="457836" y="520965"/>
            <a:ext cx="8228328" cy="54557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37" tIns="32118" rIns="64237" bIns="32118" numCol="1" anchor="t" anchorCtr="0" compatLnSpc="1">
            <a:prstTxWarp prst="textNoShape">
              <a:avLst/>
            </a:prstTxWarp>
            <a:normAutofit/>
          </a:bodyPr>
          <a:lstStyle/>
          <a:p>
            <a:pPr algn="ctr" eaLnBrk="1" hangingPunct="1"/>
            <a:r>
              <a:rPr lang="en-US" sz="2000" b="1" dirty="0">
                <a:solidFill>
                  <a:srgbClr val="800000"/>
                </a:solidFill>
                <a:latin typeface="Arial" charset="0"/>
                <a:ea typeface="ＭＳ Ｐゴシック" charset="0"/>
                <a:cs typeface="ＭＳ Ｐゴシック" charset="0"/>
              </a:rPr>
              <a:t>International Processes: Council of Europe, OSCE, UN GGE, London, ARF</a:t>
            </a:r>
            <a:br>
              <a:rPr lang="en-US" sz="2000" b="1" dirty="0">
                <a:solidFill>
                  <a:srgbClr val="800000"/>
                </a:solidFill>
                <a:latin typeface="Arial" charset="0"/>
                <a:ea typeface="ＭＳ Ｐゴシック" charset="0"/>
                <a:cs typeface="ＭＳ Ｐゴシック" charset="0"/>
              </a:rPr>
            </a:br>
            <a:r>
              <a:rPr lang="en-US" sz="2000" b="1" dirty="0">
                <a:solidFill>
                  <a:srgbClr val="800000"/>
                </a:solidFill>
                <a:latin typeface="Arial" charset="0"/>
                <a:ea typeface="ＭＳ Ｐゴシック" charset="0"/>
                <a:cs typeface="ＭＳ Ｐゴシック" charset="0"/>
              </a:rPr>
              <a:t>Example CBMs</a:t>
            </a:r>
          </a:p>
        </p:txBody>
      </p:sp>
      <p:sp>
        <p:nvSpPr>
          <p:cNvPr id="56322" name="Text Box 2"/>
          <p:cNvSpPr txBox="1">
            <a:spLocks noChangeArrowheads="1"/>
          </p:cNvSpPr>
          <p:nvPr/>
        </p:nvSpPr>
        <p:spPr bwMode="auto">
          <a:xfrm>
            <a:off x="844136" y="228600"/>
            <a:ext cx="744142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marL="342900" indent="-342900" eaLnBrk="0" hangingPunct="0">
              <a:defRPr sz="2500" b="1">
                <a:solidFill>
                  <a:srgbClr val="004273"/>
                </a:solidFill>
                <a:latin typeface="Arial" charset="0"/>
                <a:ea typeface="ＭＳ Ｐゴシック" charset="0"/>
                <a:cs typeface="ＭＳ Ｐゴシック" charset="0"/>
              </a:defRPr>
            </a:lvl1pPr>
            <a:lvl2pPr marL="742950" indent="-285750" eaLnBrk="0" hangingPunct="0">
              <a:defRPr sz="2500" b="1">
                <a:solidFill>
                  <a:srgbClr val="004273"/>
                </a:solidFill>
                <a:latin typeface="Arial" charset="0"/>
                <a:ea typeface="ＭＳ Ｐゴシック" charset="0"/>
              </a:defRPr>
            </a:lvl2pPr>
            <a:lvl3pPr marL="1143000" indent="-228600" eaLnBrk="0" hangingPunct="0">
              <a:defRPr sz="2500" b="1">
                <a:solidFill>
                  <a:srgbClr val="004273"/>
                </a:solidFill>
                <a:latin typeface="Arial" charset="0"/>
                <a:ea typeface="ＭＳ Ｐゴシック" charset="0"/>
              </a:defRPr>
            </a:lvl3pPr>
            <a:lvl4pPr marL="1600200" indent="-228600" eaLnBrk="0" hangingPunct="0">
              <a:defRPr sz="2500" b="1">
                <a:solidFill>
                  <a:srgbClr val="004273"/>
                </a:solidFill>
                <a:latin typeface="Arial" charset="0"/>
                <a:ea typeface="ＭＳ Ｐゴシック" charset="0"/>
              </a:defRPr>
            </a:lvl4pPr>
            <a:lvl5pPr marL="2057400" indent="-228600" eaLnBrk="0" hangingPunct="0">
              <a:defRPr sz="2500" b="1">
                <a:solidFill>
                  <a:srgbClr val="004273"/>
                </a:solidFill>
                <a:latin typeface="Arial" charset="0"/>
                <a:ea typeface="ＭＳ Ｐゴシック" charset="0"/>
              </a:defRPr>
            </a:lvl5pPr>
            <a:lvl6pPr marL="2514600" indent="-228600" eaLnBrk="0" fontAlgn="base" hangingPunct="0">
              <a:spcBef>
                <a:spcPct val="0"/>
              </a:spcBef>
              <a:spcAft>
                <a:spcPct val="0"/>
              </a:spcAft>
              <a:defRPr sz="2500" b="1">
                <a:solidFill>
                  <a:srgbClr val="004273"/>
                </a:solidFill>
                <a:latin typeface="Arial" charset="0"/>
                <a:ea typeface="ＭＳ Ｐゴシック" charset="0"/>
              </a:defRPr>
            </a:lvl6pPr>
            <a:lvl7pPr marL="2971800" indent="-228600" eaLnBrk="0" fontAlgn="base" hangingPunct="0">
              <a:spcBef>
                <a:spcPct val="0"/>
              </a:spcBef>
              <a:spcAft>
                <a:spcPct val="0"/>
              </a:spcAft>
              <a:defRPr sz="2500" b="1">
                <a:solidFill>
                  <a:srgbClr val="004273"/>
                </a:solidFill>
                <a:latin typeface="Arial" charset="0"/>
                <a:ea typeface="ＭＳ Ｐゴシック" charset="0"/>
              </a:defRPr>
            </a:lvl7pPr>
            <a:lvl8pPr marL="3429000" indent="-228600" eaLnBrk="0" fontAlgn="base" hangingPunct="0">
              <a:spcBef>
                <a:spcPct val="0"/>
              </a:spcBef>
              <a:spcAft>
                <a:spcPct val="0"/>
              </a:spcAft>
              <a:defRPr sz="2500" b="1">
                <a:solidFill>
                  <a:srgbClr val="004273"/>
                </a:solidFill>
                <a:latin typeface="Arial" charset="0"/>
                <a:ea typeface="ＭＳ Ｐゴシック" charset="0"/>
              </a:defRPr>
            </a:lvl8pPr>
            <a:lvl9pPr marL="3886200" indent="-228600" eaLnBrk="0" fontAlgn="base" hangingPunct="0">
              <a:spcBef>
                <a:spcPct val="0"/>
              </a:spcBef>
              <a:spcAft>
                <a:spcPct val="0"/>
              </a:spcAft>
              <a:defRPr sz="2500" b="1">
                <a:solidFill>
                  <a:srgbClr val="004273"/>
                </a:solidFill>
                <a:latin typeface="Arial" charset="0"/>
                <a:ea typeface="ＭＳ Ｐゴシック" charset="0"/>
              </a:defRPr>
            </a:lvl9pPr>
          </a:lstStyle>
          <a:p>
            <a:pPr algn="ctr" eaLnBrk="1" hangingPunct="1">
              <a:spcAft>
                <a:spcPct val="40000"/>
              </a:spcAft>
              <a:buClr>
                <a:srgbClr val="CC0000"/>
              </a:buClr>
              <a:buSzPct val="80000"/>
              <a:buFont typeface="Wingdings" charset="0"/>
              <a:buNone/>
            </a:pPr>
            <a:r>
              <a:rPr lang="en-US">
                <a:solidFill>
                  <a:schemeClr val="bg1"/>
                </a:solidFill>
              </a:rPr>
              <a:t>Cybersecurity and Resilient Internet</a:t>
            </a:r>
          </a:p>
        </p:txBody>
      </p:sp>
      <p:pic>
        <p:nvPicPr>
          <p:cNvPr id="56323" name="Bild 1" descr="processbrief_2013_cbm_wt-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3216" y="1850823"/>
            <a:ext cx="2921883"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9758959" y="1462826"/>
            <a:ext cx="184666" cy="369332"/>
          </a:xfrm>
          <a:prstGeom prst="rect">
            <a:avLst/>
          </a:prstGeom>
          <a:noFill/>
        </p:spPr>
        <p:txBody>
          <a:bodyPr wrap="none" rtlCol="0">
            <a:spAutoFit/>
          </a:bodyPr>
          <a:lstStyle/>
          <a:p>
            <a:endParaRPr lang="de-DE"/>
          </a:p>
        </p:txBody>
      </p:sp>
      <p:sp>
        <p:nvSpPr>
          <p:cNvPr id="3" name="TextBox 2"/>
          <p:cNvSpPr txBox="1"/>
          <p:nvPr/>
        </p:nvSpPr>
        <p:spPr>
          <a:xfrm>
            <a:off x="1921197" y="1481491"/>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4"/>
          <a:stretch>
            <a:fillRect/>
          </a:stretch>
        </p:blipFill>
        <p:spPr>
          <a:xfrm>
            <a:off x="785426" y="0"/>
            <a:ext cx="7500132" cy="5943600"/>
          </a:xfrm>
          <a:prstGeom prst="rect">
            <a:avLst/>
          </a:prstGeom>
        </p:spPr>
      </p:pic>
      <p:sp>
        <p:nvSpPr>
          <p:cNvPr id="4" name="TextBox 3"/>
          <p:cNvSpPr txBox="1"/>
          <p:nvPr/>
        </p:nvSpPr>
        <p:spPr>
          <a:xfrm>
            <a:off x="1921197" y="5976736"/>
            <a:ext cx="5909185" cy="738664"/>
          </a:xfrm>
          <a:prstGeom prst="rect">
            <a:avLst/>
          </a:prstGeom>
          <a:noFill/>
        </p:spPr>
        <p:txBody>
          <a:bodyPr wrap="square" rtlCol="0">
            <a:spAutoFit/>
          </a:bodyPr>
          <a:lstStyle/>
          <a:p>
            <a:r>
              <a:rPr lang="en-US" sz="1400" b="1" dirty="0" smtClean="0"/>
              <a:t>Report on Ict4Peace  Workshop and Statement to Seoul Conference </a:t>
            </a:r>
            <a:r>
              <a:rPr lang="en-US" sz="1400" b="1" dirty="0"/>
              <a:t>Plenary: </a:t>
            </a:r>
            <a:endParaRPr lang="en-US" sz="1400" b="1" dirty="0" smtClean="0"/>
          </a:p>
          <a:p>
            <a:r>
              <a:rPr lang="en-US" sz="1400" b="1" dirty="0" smtClean="0"/>
              <a:t>http</a:t>
            </a:r>
            <a:r>
              <a:rPr lang="en-US" sz="1400" b="1" dirty="0"/>
              <a:t>://ict4peace.org/seoul-conference-on-cyberspace-2013-statement-on-ict4peace-special-session/ </a:t>
            </a:r>
          </a:p>
        </p:txBody>
      </p:sp>
    </p:spTree>
    <p:extLst>
      <p:ext uri="{BB962C8B-B14F-4D97-AF65-F5344CB8AC3E}">
        <p14:creationId xmlns:p14="http://schemas.microsoft.com/office/powerpoint/2010/main" val="2523316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6869" b="16869"/>
          <a:stretch>
            <a:fillRect/>
          </a:stretch>
        </p:blipFill>
        <p:spPr>
          <a:xfrm>
            <a:off x="457200" y="274638"/>
            <a:ext cx="8229600" cy="5851525"/>
          </a:xfrm>
        </p:spPr>
      </p:pic>
      <p:pic>
        <p:nvPicPr>
          <p:cNvPr id="5" name="Picture 4"/>
          <p:cNvPicPr>
            <a:picLocks noChangeAspect="1"/>
          </p:cNvPicPr>
          <p:nvPr/>
        </p:nvPicPr>
        <p:blipFill>
          <a:blip r:embed="rId3"/>
          <a:stretch>
            <a:fillRect/>
          </a:stretch>
        </p:blipFill>
        <p:spPr>
          <a:xfrm>
            <a:off x="444500" y="0"/>
            <a:ext cx="8253631" cy="6858000"/>
          </a:xfrm>
          <a:prstGeom prst="rect">
            <a:avLst/>
          </a:prstGeom>
        </p:spPr>
      </p:pic>
    </p:spTree>
    <p:extLst>
      <p:ext uri="{BB962C8B-B14F-4D97-AF65-F5344CB8AC3E}">
        <p14:creationId xmlns:p14="http://schemas.microsoft.com/office/powerpoint/2010/main" val="1554270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p:nvPr>
        </p:nvSpPr>
        <p:spPr>
          <a:xfrm>
            <a:off x="254353" y="815975"/>
            <a:ext cx="8228328" cy="5054600"/>
          </a:xfrm>
        </p:spPr>
        <p:txBody>
          <a:bodyPr/>
          <a:lstStyle/>
          <a:p>
            <a:pPr>
              <a:defRPr/>
            </a:pPr>
            <a:endParaRPr lang="de-DE" dirty="0" smtClean="0"/>
          </a:p>
          <a:p>
            <a:pPr>
              <a:defRPr/>
            </a:pPr>
            <a:endParaRPr lang="de-DE" dirty="0"/>
          </a:p>
          <a:p>
            <a:pPr>
              <a:defRPr/>
            </a:pPr>
            <a:endParaRPr lang="de-DE" dirty="0" smtClean="0"/>
          </a:p>
          <a:p>
            <a:pPr marL="0" indent="0">
              <a:buNone/>
              <a:defRPr/>
            </a:pPr>
            <a:endParaRPr lang="de-DE" dirty="0" smtClean="0"/>
          </a:p>
          <a:p>
            <a:pPr marL="0" indent="0" algn="ctr">
              <a:buFont typeface="Wingdings" charset="0"/>
              <a:buNone/>
              <a:defRPr/>
            </a:pPr>
            <a:r>
              <a:rPr lang="en-GB" sz="3600" b="1" dirty="0" smtClean="0">
                <a:solidFill>
                  <a:srgbClr val="800000"/>
                </a:solidFill>
                <a:latin typeface="Cambria"/>
                <a:cs typeface="Cambria"/>
              </a:rPr>
              <a:t>Thank you very much</a:t>
            </a:r>
          </a:p>
          <a:p>
            <a:pPr marL="0" indent="0" algn="ctr">
              <a:buFont typeface="Wingdings" charset="0"/>
              <a:buNone/>
              <a:defRPr/>
            </a:pPr>
            <a:r>
              <a:rPr lang="en-GB" sz="2800" b="1" dirty="0" smtClean="0">
                <a:solidFill>
                  <a:srgbClr val="800000"/>
                </a:solidFill>
                <a:latin typeface="Cambria"/>
                <a:cs typeface="Cambria"/>
              </a:rPr>
              <a:t>danielstauffacher@ict4peace.org</a:t>
            </a:r>
            <a:endParaRPr lang="en-GB" sz="2800" b="1" dirty="0">
              <a:solidFill>
                <a:srgbClr val="800000"/>
              </a:solidFill>
              <a:latin typeface="Cambria"/>
              <a:cs typeface="Cambria"/>
            </a:endParaRPr>
          </a:p>
        </p:txBody>
      </p:sp>
    </p:spTree>
    <p:extLst>
      <p:ext uri="{BB962C8B-B14F-4D97-AF65-F5344CB8AC3E}">
        <p14:creationId xmlns:p14="http://schemas.microsoft.com/office/powerpoint/2010/main" val="36001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16504" y="1049338"/>
            <a:ext cx="4155497" cy="4051300"/>
          </a:xfrm>
          <a:prstGeom prst="rect">
            <a:avLst/>
          </a:prstGeom>
        </p:spPr>
        <p:txBody>
          <a:bodyPr>
            <a:normAutofit fontScale="90000"/>
          </a:bodyPr>
          <a:lstStyle/>
          <a:p>
            <a:pPr>
              <a:defRPr/>
            </a:pPr>
            <a:r>
              <a:rPr lang="en-US" sz="3200" i="1" dirty="0" smtClean="0">
                <a:solidFill>
                  <a:srgbClr val="AE0400"/>
                </a:solidFill>
                <a:latin typeface="Arial"/>
                <a:ea typeface="Cambria" pitchFamily="-109" charset="0"/>
                <a:cs typeface="Arial"/>
              </a:rPr>
              <a:t>The </a:t>
            </a:r>
            <a:r>
              <a:rPr lang="en-US" sz="3200" i="1" dirty="0">
                <a:solidFill>
                  <a:srgbClr val="AE0400"/>
                </a:solidFill>
                <a:latin typeface="Arial"/>
                <a:ea typeface="Cambria" pitchFamily="-109" charset="0"/>
                <a:cs typeface="Arial"/>
              </a:rPr>
              <a:t/>
            </a:r>
            <a:br>
              <a:rPr lang="en-US" sz="3200" i="1" dirty="0">
                <a:solidFill>
                  <a:srgbClr val="AE0400"/>
                </a:solidFill>
                <a:latin typeface="Arial"/>
                <a:ea typeface="Cambria" pitchFamily="-109" charset="0"/>
                <a:cs typeface="Arial"/>
              </a:rPr>
            </a:br>
            <a:r>
              <a:rPr lang="en-US" sz="3200" i="1" dirty="0">
                <a:solidFill>
                  <a:srgbClr val="AE0400"/>
                </a:solidFill>
                <a:latin typeface="Arial"/>
                <a:ea typeface="Cambria" pitchFamily="-109" charset="0"/>
                <a:cs typeface="Arial"/>
              </a:rPr>
              <a:t>Role of ICTs in </a:t>
            </a:r>
            <a:br>
              <a:rPr lang="en-US" sz="3200" i="1" dirty="0">
                <a:solidFill>
                  <a:srgbClr val="AE0400"/>
                </a:solidFill>
                <a:latin typeface="Arial"/>
                <a:ea typeface="Cambria" pitchFamily="-109" charset="0"/>
                <a:cs typeface="Arial"/>
              </a:rPr>
            </a:br>
            <a:r>
              <a:rPr lang="en-US" sz="3200" i="1" dirty="0">
                <a:solidFill>
                  <a:srgbClr val="AE0400"/>
                </a:solidFill>
                <a:latin typeface="Arial"/>
                <a:ea typeface="Cambria" pitchFamily="-109" charset="0"/>
                <a:cs typeface="Arial"/>
              </a:rPr>
              <a:t>Preventing, Responding to and Recovering from </a:t>
            </a:r>
            <a:r>
              <a:rPr lang="en-US" sz="3200" i="1" dirty="0" smtClean="0">
                <a:solidFill>
                  <a:srgbClr val="AE0400"/>
                </a:solidFill>
                <a:latin typeface="Arial"/>
                <a:ea typeface="Cambria" pitchFamily="-109" charset="0"/>
                <a:cs typeface="Arial"/>
              </a:rPr>
              <a:t>Conflict</a:t>
            </a:r>
            <a:br>
              <a:rPr lang="en-US" sz="3200" i="1" dirty="0" smtClean="0">
                <a:solidFill>
                  <a:srgbClr val="AE0400"/>
                </a:solidFill>
                <a:latin typeface="Arial"/>
                <a:ea typeface="Cambria" pitchFamily="-109" charset="0"/>
                <a:cs typeface="Arial"/>
              </a:rPr>
            </a:br>
            <a:r>
              <a:rPr lang="en-US" sz="3200" i="1" dirty="0">
                <a:solidFill>
                  <a:srgbClr val="AE0400"/>
                </a:solidFill>
                <a:latin typeface="Arial"/>
                <a:ea typeface="Cambria" pitchFamily="-109" charset="0"/>
                <a:cs typeface="Arial"/>
              </a:rPr>
              <a:t/>
            </a:r>
            <a:br>
              <a:rPr lang="en-US" sz="3200" i="1" dirty="0">
                <a:solidFill>
                  <a:srgbClr val="AE0400"/>
                </a:solidFill>
                <a:latin typeface="Arial"/>
                <a:ea typeface="Cambria" pitchFamily="-109" charset="0"/>
                <a:cs typeface="Arial"/>
              </a:rPr>
            </a:br>
            <a:r>
              <a:rPr lang="en-US" sz="2700" i="1" dirty="0" smtClean="0">
                <a:solidFill>
                  <a:srgbClr val="AE0400"/>
                </a:solidFill>
                <a:latin typeface="Arial"/>
                <a:ea typeface="Cambria" pitchFamily="-109" charset="0"/>
                <a:cs typeface="Arial"/>
              </a:rPr>
              <a:t>WSIS Tunis 2005 </a:t>
            </a:r>
            <a:br>
              <a:rPr lang="en-US" sz="2700" i="1" dirty="0" smtClean="0">
                <a:solidFill>
                  <a:srgbClr val="AE0400"/>
                </a:solidFill>
                <a:latin typeface="Arial"/>
                <a:ea typeface="Cambria" pitchFamily="-109" charset="0"/>
                <a:cs typeface="Arial"/>
              </a:rPr>
            </a:br>
            <a:r>
              <a:rPr lang="en-US" sz="2200" i="1" dirty="0" smtClean="0">
                <a:solidFill>
                  <a:srgbClr val="AE0400"/>
                </a:solidFill>
                <a:latin typeface="Arial"/>
                <a:ea typeface="Cambria" pitchFamily="-109" charset="0"/>
                <a:cs typeface="Arial"/>
              </a:rPr>
              <a:t>ICT4Peace/UN </a:t>
            </a:r>
            <a:r>
              <a:rPr lang="en-US" sz="2200" i="1" dirty="0">
                <a:solidFill>
                  <a:srgbClr val="AE0400"/>
                </a:solidFill>
                <a:latin typeface="Arial"/>
                <a:ea typeface="Cambria" pitchFamily="-109" charset="0"/>
                <a:cs typeface="Arial"/>
              </a:rPr>
              <a:t>ICT Task </a:t>
            </a:r>
            <a:r>
              <a:rPr lang="en-US" sz="2200" i="1" dirty="0" smtClean="0">
                <a:solidFill>
                  <a:srgbClr val="AE0400"/>
                </a:solidFill>
                <a:latin typeface="Arial"/>
                <a:ea typeface="Cambria" pitchFamily="-109" charset="0"/>
                <a:cs typeface="Arial"/>
              </a:rPr>
              <a:t>Force</a:t>
            </a:r>
            <a:r>
              <a:rPr lang="en-US" sz="2200" i="1" dirty="0">
                <a:solidFill>
                  <a:srgbClr val="AE0400"/>
                </a:solidFill>
                <a:latin typeface="Arial"/>
                <a:ea typeface="Cambria" pitchFamily="-109" charset="0"/>
                <a:cs typeface="Arial"/>
              </a:rPr>
              <a:t/>
            </a:r>
            <a:br>
              <a:rPr lang="en-US" sz="2200" i="1" dirty="0">
                <a:solidFill>
                  <a:srgbClr val="AE0400"/>
                </a:solidFill>
                <a:latin typeface="Arial"/>
                <a:ea typeface="Cambria" pitchFamily="-109" charset="0"/>
                <a:cs typeface="Arial"/>
              </a:rPr>
            </a:br>
            <a:r>
              <a:rPr lang="en-US" sz="2200" i="1" dirty="0" smtClean="0">
                <a:solidFill>
                  <a:srgbClr val="AE0400"/>
                </a:solidFill>
                <a:latin typeface="Arial"/>
                <a:ea typeface="Cambria" pitchFamily="-109" charset="0"/>
                <a:cs typeface="Arial"/>
              </a:rPr>
              <a:t>(http</a:t>
            </a:r>
            <a:r>
              <a:rPr lang="en-US" sz="2200" i="1" dirty="0">
                <a:solidFill>
                  <a:srgbClr val="AE0400"/>
                </a:solidFill>
                <a:latin typeface="Arial"/>
                <a:ea typeface="Cambria" pitchFamily="-109" charset="0"/>
                <a:cs typeface="Arial"/>
              </a:rPr>
              <a:t>://</a:t>
            </a:r>
            <a:r>
              <a:rPr lang="en-US" sz="2200" i="1" dirty="0" err="1">
                <a:solidFill>
                  <a:srgbClr val="AE0400"/>
                </a:solidFill>
                <a:latin typeface="Arial"/>
                <a:ea typeface="Cambria" pitchFamily="-109" charset="0"/>
                <a:cs typeface="Arial"/>
              </a:rPr>
              <a:t>bit.ly</a:t>
            </a:r>
            <a:r>
              <a:rPr lang="en-US" sz="2200" i="1" dirty="0">
                <a:solidFill>
                  <a:srgbClr val="AE0400"/>
                </a:solidFill>
                <a:latin typeface="Arial"/>
                <a:ea typeface="Cambria" pitchFamily="-109" charset="0"/>
                <a:cs typeface="Arial"/>
              </a:rPr>
              <a:t>/</a:t>
            </a:r>
            <a:r>
              <a:rPr lang="en-US" sz="2200" i="1" dirty="0" smtClean="0">
                <a:solidFill>
                  <a:srgbClr val="AE0400"/>
                </a:solidFill>
                <a:latin typeface="Arial"/>
                <a:ea typeface="Cambria" pitchFamily="-109" charset="0"/>
                <a:cs typeface="Arial"/>
              </a:rPr>
              <a:t>1bR0yPI)</a:t>
            </a:r>
            <a:endParaRPr lang="en-US" sz="2200" i="1" dirty="0">
              <a:solidFill>
                <a:srgbClr val="AE0400"/>
              </a:solidFill>
              <a:latin typeface="Arial"/>
              <a:ea typeface="Cambria" pitchFamily="-109" charset="0"/>
              <a:cs typeface="Arial"/>
            </a:endParaRPr>
          </a:p>
        </p:txBody>
      </p:sp>
      <p:pic>
        <p:nvPicPr>
          <p:cNvPr id="6" name="Picture 5" descr="Picture 1.png"/>
          <p:cNvPicPr>
            <a:picLocks noChangeAspect="1"/>
          </p:cNvPicPr>
          <p:nvPr/>
        </p:nvPicPr>
        <p:blipFill>
          <a:blip r:embed="rId2"/>
          <a:stretch>
            <a:fillRect/>
          </a:stretch>
        </p:blipFill>
        <p:spPr>
          <a:xfrm>
            <a:off x="5800845" y="647701"/>
            <a:ext cx="2971164" cy="4886325"/>
          </a:xfrm>
          <a:prstGeom prst="rect">
            <a:avLst/>
          </a:prstGeom>
          <a:effectLst>
            <a:outerShdw blurRad="635000" dist="38100" dir="2700000" algn="tl" rotWithShape="0">
              <a:srgbClr val="000000">
                <a:alpha val="43000"/>
              </a:srgbClr>
            </a:outerShdw>
          </a:effectLst>
        </p:spPr>
      </p:pic>
    </p:spTree>
    <p:extLst>
      <p:ext uri="{BB962C8B-B14F-4D97-AF65-F5344CB8AC3E}">
        <p14:creationId xmlns:p14="http://schemas.microsoft.com/office/powerpoint/2010/main" val="22552243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521425" y="755525"/>
            <a:ext cx="8339608" cy="11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eaLnBrk="1" hangingPunct="1"/>
            <a:r>
              <a:rPr lang="en-US" sz="2400" b="1" dirty="0">
                <a:solidFill>
                  <a:srgbClr val="AE0400"/>
                </a:solidFill>
                <a:latin typeface="Helvetica Neue Light" charset="0"/>
                <a:ea typeface="ヒラギノ角ゴ ProN W3" charset="0"/>
                <a:cs typeface="ヒラギノ角ゴ ProN W3" charset="0"/>
              </a:rPr>
              <a:t>The UN World Summit on the Information Society (WSIS) in </a:t>
            </a:r>
            <a:r>
              <a:rPr lang="en-US" sz="2400" b="1" dirty="0" smtClean="0">
                <a:solidFill>
                  <a:srgbClr val="AE0400"/>
                </a:solidFill>
                <a:latin typeface="Helvetica Neue Light" charset="0"/>
                <a:ea typeface="ヒラギノ角ゴ ProN W3" charset="0"/>
                <a:cs typeface="ヒラギノ角ゴ ProN W3" charset="0"/>
              </a:rPr>
              <a:t>Tunis 2005 </a:t>
            </a:r>
            <a:endParaRPr lang="en-US" sz="2400" b="1" dirty="0">
              <a:solidFill>
                <a:srgbClr val="AE0400"/>
              </a:solidFill>
              <a:latin typeface="Helvetica Neue Light" charset="0"/>
              <a:ea typeface="ヒラギノ角ゴ ProN W3" charset="0"/>
              <a:cs typeface="ヒラギノ角ゴ ProN W3" charset="0"/>
            </a:endParaRPr>
          </a:p>
        </p:txBody>
      </p:sp>
      <p:sp>
        <p:nvSpPr>
          <p:cNvPr id="9218" name="Rectangle 2"/>
          <p:cNvSpPr>
            <a:spLocks noGrp="1" noChangeArrowheads="1"/>
          </p:cNvSpPr>
          <p:nvPr>
            <p:ph idx="1"/>
          </p:nvPr>
        </p:nvSpPr>
        <p:spPr>
          <a:xfrm>
            <a:off x="457836" y="1800401"/>
            <a:ext cx="8228328" cy="4325763"/>
          </a:xfrm>
        </p:spPr>
        <p:txBody>
          <a:bodyPr/>
          <a:lstStyle/>
          <a:p>
            <a:pPr marL="0" indent="0" algn="just" eaLnBrk="1" hangingPunct="1">
              <a:buFont typeface="Wingdings" charset="0"/>
              <a:buNone/>
            </a:pPr>
            <a:endParaRPr lang="en-GB" sz="1600" dirty="0">
              <a:solidFill>
                <a:srgbClr val="2D2D8A"/>
              </a:solidFill>
              <a:latin typeface="Arial" charset="0"/>
              <a:ea typeface="ヒラギノ角ゴ ProN W3" charset="0"/>
              <a:cs typeface="ヒラギノ角ゴ ProN W3" charset="0"/>
            </a:endParaRPr>
          </a:p>
          <a:p>
            <a:pPr marL="0" indent="0" algn="just" eaLnBrk="1" hangingPunct="1"/>
            <a:r>
              <a:rPr lang="en-GB" sz="2000" dirty="0">
                <a:solidFill>
                  <a:srgbClr val="2D2D8A"/>
                </a:solidFill>
                <a:latin typeface="Arial" charset="0"/>
                <a:ea typeface="ヒラギノ角ゴ ProN W3" charset="0"/>
                <a:cs typeface="ヒラギノ角ゴ ProN W3" charset="0"/>
              </a:rPr>
              <a:t>Paragraph 36 of the World Summit on the Information Society (WSIS) Tunis Declaration (2005):</a:t>
            </a:r>
          </a:p>
          <a:p>
            <a:pPr marL="0" indent="0" algn="just" eaLnBrk="1" hangingPunct="1"/>
            <a:endParaRPr lang="en-GB" sz="2000" i="1" dirty="0">
              <a:solidFill>
                <a:srgbClr val="2D2D8A"/>
              </a:solidFill>
              <a:latin typeface="Arial" charset="0"/>
              <a:ea typeface="ヒラギノ角ゴ ProN W3" charset="0"/>
              <a:cs typeface="ヒラギノ角ゴ ProN W3" charset="0"/>
            </a:endParaRPr>
          </a:p>
          <a:p>
            <a:pPr marL="0" indent="0" algn="just" eaLnBrk="1" hangingPunct="1"/>
            <a:r>
              <a:rPr lang="en-GB" sz="2000" i="1" dirty="0">
                <a:solidFill>
                  <a:srgbClr val="2D2D8A"/>
                </a:solidFill>
                <a:latin typeface="Arial" charset="0"/>
                <a:ea typeface="ヒラギノ角ゴ ProN W3" charset="0"/>
                <a:cs typeface="ヒラギノ角ゴ ProN W3" charset="0"/>
              </a:rPr>
              <a:t>“36. We value the potential of ICTs to promote peace and to prevent conflict which, inter alia, negatively affects achieving development goals. ICTs can be used for identifying conflict situations through early-warning systems preventing conflicts, promoting their peaceful resolution, supporting humanitarian action, including protection of civilians in armed conflicts, facilitating peacekeeping missions, and assisting post conflict peace-building and </a:t>
            </a:r>
            <a:r>
              <a:rPr lang="en-GB" sz="2000" i="1" dirty="0" err="1">
                <a:solidFill>
                  <a:srgbClr val="2D2D8A"/>
                </a:solidFill>
                <a:latin typeface="Arial" charset="0"/>
                <a:ea typeface="ヒラギノ角ゴ ProN W3" charset="0"/>
                <a:cs typeface="ヒラギノ角ゴ ProN W3" charset="0"/>
              </a:rPr>
              <a:t>reconstruction.”</a:t>
            </a:r>
            <a:r>
              <a:rPr lang="en-GB" altLang="ja-JP" sz="2000" dirty="0" err="1">
                <a:solidFill>
                  <a:srgbClr val="2D2D8A"/>
                </a:solidFill>
                <a:latin typeface="Arial" charset="0"/>
                <a:ea typeface="ＭＳ Ｐゴシック" charset="0"/>
                <a:cs typeface="Arial" charset="0"/>
              </a:rPr>
              <a:t>between</a:t>
            </a:r>
            <a:r>
              <a:rPr lang="en-GB" altLang="ja-JP" sz="2000" dirty="0">
                <a:solidFill>
                  <a:srgbClr val="2D2D8A"/>
                </a:solidFill>
                <a:latin typeface="Arial" charset="0"/>
                <a:ea typeface="ＭＳ Ｐゴシック" charset="0"/>
                <a:cs typeface="Arial" charset="0"/>
              </a:rPr>
              <a:t> peoples, communities and stakeholders involved in crisis management, humanitarian aid and </a:t>
            </a:r>
            <a:r>
              <a:rPr lang="en-GB" altLang="ja-JP" sz="2000" dirty="0" err="1">
                <a:solidFill>
                  <a:srgbClr val="2D2D8A"/>
                </a:solidFill>
                <a:latin typeface="Arial" charset="0"/>
                <a:ea typeface="ＭＳ Ｐゴシック" charset="0"/>
                <a:cs typeface="Arial" charset="0"/>
              </a:rPr>
              <a:t>peacebuilding</a:t>
            </a:r>
            <a:r>
              <a:rPr lang="en-GB" altLang="ja-JP" sz="2000" dirty="0">
                <a:solidFill>
                  <a:srgbClr val="2D2D8A"/>
                </a:solidFill>
                <a:latin typeface="Arial" charset="0"/>
                <a:ea typeface="ＭＳ Ｐゴシック" charset="0"/>
                <a:cs typeface="Arial" charset="0"/>
              </a:rPr>
              <a:t>.</a:t>
            </a:r>
            <a:endParaRPr lang="en-GB" sz="2000" dirty="0">
              <a:solidFill>
                <a:srgbClr val="2D2D8A"/>
              </a:solidFill>
              <a:latin typeface="Arial" charset="0"/>
              <a:ea typeface="ＭＳ Ｐゴシック" charset="0"/>
              <a:cs typeface="Arial" charset="0"/>
            </a:endParaRPr>
          </a:p>
        </p:txBody>
      </p:sp>
    </p:spTree>
    <p:extLst>
      <p:ext uri="{BB962C8B-B14F-4D97-AF65-F5344CB8AC3E}">
        <p14:creationId xmlns:p14="http://schemas.microsoft.com/office/powerpoint/2010/main" val="194663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94542" cy="474133"/>
          </a:xfrm>
        </p:spPr>
        <p:txBody>
          <a:bodyPr>
            <a:normAutofit/>
          </a:bodyPr>
          <a:lstStyle/>
          <a:p>
            <a:endParaRPr lang="en-US" sz="2200" dirty="0">
              <a:solidFill>
                <a:srgbClr val="FF0000"/>
              </a:solidFill>
            </a:endParaRPr>
          </a:p>
        </p:txBody>
      </p:sp>
      <p:sp>
        <p:nvSpPr>
          <p:cNvPr id="3" name="Content Placeholder 2"/>
          <p:cNvSpPr>
            <a:spLocks noGrp="1"/>
          </p:cNvSpPr>
          <p:nvPr>
            <p:ph idx="1"/>
          </p:nvPr>
        </p:nvSpPr>
        <p:spPr>
          <a:xfrm>
            <a:off x="457200" y="457200"/>
            <a:ext cx="8229600" cy="5367867"/>
          </a:xfrm>
        </p:spPr>
        <p:txBody>
          <a:bodyPr>
            <a:normAutofit/>
          </a:bodyPr>
          <a:lstStyle/>
          <a:p>
            <a:pPr marL="0" indent="0">
              <a:buNone/>
            </a:pPr>
            <a:r>
              <a:rPr lang="en-US" sz="800" dirty="0"/>
              <a:t>	</a:t>
            </a:r>
            <a:endParaRPr lang="en-US" sz="1600" b="1" dirty="0"/>
          </a:p>
        </p:txBody>
      </p:sp>
      <p:pic>
        <p:nvPicPr>
          <p:cNvPr id="4" name="Picture 3"/>
          <p:cNvPicPr>
            <a:picLocks noChangeAspect="1"/>
          </p:cNvPicPr>
          <p:nvPr/>
        </p:nvPicPr>
        <p:blipFill>
          <a:blip r:embed="rId2"/>
          <a:stretch>
            <a:fillRect/>
          </a:stretch>
        </p:blipFill>
        <p:spPr>
          <a:xfrm>
            <a:off x="787400" y="0"/>
            <a:ext cx="7550010" cy="5792400"/>
          </a:xfrm>
          <a:prstGeom prst="rect">
            <a:avLst/>
          </a:prstGeom>
        </p:spPr>
      </p:pic>
      <p:sp>
        <p:nvSpPr>
          <p:cNvPr id="5" name="TextBox 4"/>
          <p:cNvSpPr txBox="1"/>
          <p:nvPr/>
        </p:nvSpPr>
        <p:spPr>
          <a:xfrm>
            <a:off x="524933" y="5832155"/>
            <a:ext cx="7627359" cy="577081"/>
          </a:xfrm>
          <a:prstGeom prst="rect">
            <a:avLst/>
          </a:prstGeom>
          <a:noFill/>
        </p:spPr>
        <p:txBody>
          <a:bodyPr wrap="none" rtlCol="0">
            <a:spAutoFit/>
          </a:bodyPr>
          <a:lstStyle/>
          <a:p>
            <a:r>
              <a:rPr lang="en-US" sz="1050" b="1" dirty="0" smtClean="0"/>
              <a:t>See Article by </a:t>
            </a:r>
            <a:r>
              <a:rPr lang="en-US" sz="1050" b="1" dirty="0"/>
              <a:t>Barbara Weekes et </a:t>
            </a:r>
            <a:r>
              <a:rPr lang="en-US" sz="1050" b="1" dirty="0" smtClean="0"/>
              <a:t>al (2011): “Getting down to Business – Realistic Goals for the Promotion of Peace in the Cyberspace:</a:t>
            </a:r>
          </a:p>
          <a:p>
            <a:r>
              <a:rPr lang="en-US" sz="1050" b="1" dirty="0" smtClean="0"/>
              <a:t>http</a:t>
            </a:r>
            <a:r>
              <a:rPr lang="en-US" sz="1050" b="1" dirty="0"/>
              <a:t>://ict4peace.org/￼getting-down-to-business-realistic-goals-for-the-promotion-of-peace-in-cyber-space</a:t>
            </a:r>
            <a:r>
              <a:rPr lang="en-US" sz="1050" b="1" dirty="0" smtClean="0"/>
              <a:t>/</a:t>
            </a:r>
          </a:p>
          <a:p>
            <a:r>
              <a:rPr lang="en-US" sz="1050" b="1" dirty="0" smtClean="0"/>
              <a:t>See list of articles by ICT4Peace on rights and security in </a:t>
            </a:r>
            <a:r>
              <a:rPr lang="en-US" sz="1050" b="1" dirty="0"/>
              <a:t>the cyberspace: http://ict4peace.org/?p=</a:t>
            </a:r>
            <a:r>
              <a:rPr lang="en-US" sz="1050" b="1" dirty="0" smtClean="0"/>
              <a:t>1076.</a:t>
            </a:r>
            <a:endParaRPr lang="en-US" sz="1050" b="1" dirty="0"/>
          </a:p>
        </p:txBody>
      </p:sp>
    </p:spTree>
    <p:extLst>
      <p:ext uri="{BB962C8B-B14F-4D97-AF65-F5344CB8AC3E}">
        <p14:creationId xmlns:p14="http://schemas.microsoft.com/office/powerpoint/2010/main" val="260218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253868"/>
            <a:ext cx="8229600" cy="677332"/>
          </a:xfrm>
        </p:spPr>
        <p:txBody>
          <a:bodyPr>
            <a:normAutofit fontScale="90000"/>
          </a:bodyPr>
          <a:lstStyle/>
          <a:p>
            <a:r>
              <a:rPr lang="en-US" sz="3200" b="1" dirty="0" smtClean="0">
                <a:solidFill>
                  <a:srgbClr val="008000"/>
                </a:solidFill>
              </a:rPr>
              <a:t>ICT4Peace Report on Transparency and Confidence Building Measures (TCBMs)</a:t>
            </a:r>
            <a:r>
              <a:rPr lang="en-US" sz="3200" dirty="0" smtClean="0">
                <a:solidFill>
                  <a:srgbClr val="008000"/>
                </a:solidFill>
              </a:rPr>
              <a:t>**</a:t>
            </a:r>
            <a:br>
              <a:rPr lang="en-US" sz="3200" dirty="0" smtClean="0">
                <a:solidFill>
                  <a:srgbClr val="008000"/>
                </a:solidFill>
              </a:rPr>
            </a:br>
            <a:endParaRPr lang="en-US" sz="2200" dirty="0">
              <a:solidFill>
                <a:srgbClr val="008000"/>
              </a:solidFill>
            </a:endParaRPr>
          </a:p>
        </p:txBody>
      </p:sp>
      <p:pic>
        <p:nvPicPr>
          <p:cNvPr id="16" name="Content Placeholder 15"/>
          <p:cNvPicPr>
            <a:picLocks noGrp="1" noChangeAspect="1"/>
          </p:cNvPicPr>
          <p:nvPr>
            <p:ph idx="1"/>
          </p:nvPr>
        </p:nvPicPr>
        <p:blipFill>
          <a:blip r:embed="rId2"/>
          <a:srcRect t="20266" b="20266"/>
          <a:stretch>
            <a:fillRect/>
          </a:stretch>
        </p:blipFill>
        <p:spPr>
          <a:xfrm>
            <a:off x="2658540" y="1302944"/>
            <a:ext cx="3844967" cy="4442400"/>
          </a:xfrm>
        </p:spPr>
      </p:pic>
      <p:sp>
        <p:nvSpPr>
          <p:cNvPr id="3" name="TextBox 2"/>
          <p:cNvSpPr txBox="1"/>
          <p:nvPr/>
        </p:nvSpPr>
        <p:spPr>
          <a:xfrm>
            <a:off x="888773" y="5826977"/>
            <a:ext cx="7814960" cy="738664"/>
          </a:xfrm>
          <a:prstGeom prst="rect">
            <a:avLst/>
          </a:prstGeom>
          <a:noFill/>
        </p:spPr>
        <p:txBody>
          <a:bodyPr wrap="none" rtlCol="0">
            <a:spAutoFit/>
          </a:bodyPr>
          <a:lstStyle/>
          <a:p>
            <a:r>
              <a:rPr lang="en-US" sz="1400" b="1" dirty="0" smtClean="0">
                <a:solidFill>
                  <a:srgbClr val="008000"/>
                </a:solidFill>
              </a:rPr>
              <a:t>** see Report by  </a:t>
            </a:r>
            <a:r>
              <a:rPr lang="en-US" sz="1400" b="1" dirty="0">
                <a:solidFill>
                  <a:srgbClr val="008000"/>
                </a:solidFill>
              </a:rPr>
              <a:t>Camino </a:t>
            </a:r>
            <a:r>
              <a:rPr lang="en-US" sz="1400" b="1" dirty="0" smtClean="0">
                <a:solidFill>
                  <a:srgbClr val="008000"/>
                </a:solidFill>
              </a:rPr>
              <a:t>Kavanagh, Senior Advisor ICT4Peace:</a:t>
            </a:r>
          </a:p>
          <a:p>
            <a:pPr algn="just"/>
            <a:r>
              <a:rPr lang="en-US" sz="1400" b="1" dirty="0" smtClean="0">
                <a:solidFill>
                  <a:srgbClr val="008000"/>
                </a:solidFill>
              </a:rPr>
              <a:t>  </a:t>
            </a:r>
            <a:r>
              <a:rPr lang="en-US" sz="1400" b="1" dirty="0">
                <a:solidFill>
                  <a:srgbClr val="008000"/>
                </a:solidFill>
                <a:hlinkClick r:id="rId3"/>
              </a:rPr>
              <a:t>http://ict4peace.org/what-next-building-confidence-measures-for-the-cyberspace</a:t>
            </a:r>
            <a:r>
              <a:rPr lang="en-US" sz="1400" b="1" dirty="0" smtClean="0">
                <a:solidFill>
                  <a:srgbClr val="008000"/>
                </a:solidFill>
                <a:hlinkClick r:id="rId3"/>
              </a:rPr>
              <a:t>/</a:t>
            </a:r>
            <a:endParaRPr lang="en-US" sz="1400" b="1" dirty="0" smtClean="0">
              <a:solidFill>
                <a:srgbClr val="008000"/>
              </a:solidFill>
            </a:endParaRPr>
          </a:p>
          <a:p>
            <a:pPr algn="ctr"/>
            <a:r>
              <a:rPr lang="en-US" sz="1400" b="1" dirty="0" smtClean="0">
                <a:solidFill>
                  <a:srgbClr val="008000"/>
                </a:solidFill>
              </a:rPr>
              <a:t> ICT4Peace workshop at ETH Zurich June 2013 with </a:t>
            </a:r>
            <a:r>
              <a:rPr lang="en-US" sz="1400" b="1" dirty="0">
                <a:solidFill>
                  <a:srgbClr val="008000"/>
                </a:solidFill>
              </a:rPr>
              <a:t>the Support of the Swiss Ministry of Foreign Affairs</a:t>
            </a:r>
            <a:r>
              <a:rPr lang="en-US" sz="1400" b="1" dirty="0" smtClean="0">
                <a:solidFill>
                  <a:srgbClr val="008000"/>
                </a:solidFill>
              </a:rPr>
              <a:t> </a:t>
            </a:r>
            <a:endParaRPr lang="en-US" sz="1400" b="1" dirty="0">
              <a:solidFill>
                <a:srgbClr val="008000"/>
              </a:solidFill>
            </a:endParaRPr>
          </a:p>
        </p:txBody>
      </p:sp>
    </p:spTree>
    <p:extLst>
      <p:ext uri="{BB962C8B-B14F-4D97-AF65-F5344CB8AC3E}">
        <p14:creationId xmlns:p14="http://schemas.microsoft.com/office/powerpoint/2010/main" val="228479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de-DE" dirty="0"/>
              <a:t/>
            </a:r>
            <a:br>
              <a:rPr lang="de-DE" dirty="0"/>
            </a:br>
            <a:r>
              <a:rPr lang="en-US" sz="3100" b="1" dirty="0" smtClean="0">
                <a:solidFill>
                  <a:srgbClr val="AE0400"/>
                </a:solidFill>
              </a:rPr>
              <a:t>The </a:t>
            </a:r>
            <a:r>
              <a:rPr lang="en-US" sz="3100" b="1" dirty="0" err="1" smtClean="0">
                <a:solidFill>
                  <a:srgbClr val="AE0400"/>
                </a:solidFill>
              </a:rPr>
              <a:t>Cybersecurity</a:t>
            </a:r>
            <a:r>
              <a:rPr lang="en-US" sz="3100" b="1" dirty="0" smtClean="0">
                <a:solidFill>
                  <a:srgbClr val="AE0400"/>
                </a:solidFill>
              </a:rPr>
              <a:t> Challenge</a:t>
            </a:r>
            <a:r>
              <a:rPr lang="de-DE" dirty="0"/>
              <a:t/>
            </a:r>
            <a:br>
              <a:rPr lang="de-DE" dirty="0"/>
            </a:br>
            <a:endParaRPr lang="en-US" dirty="0"/>
          </a:p>
        </p:txBody>
      </p:sp>
      <p:sp>
        <p:nvSpPr>
          <p:cNvPr id="3" name="Content Placeholder 2"/>
          <p:cNvSpPr>
            <a:spLocks noGrp="1"/>
          </p:cNvSpPr>
          <p:nvPr>
            <p:ph idx="1"/>
          </p:nvPr>
        </p:nvSpPr>
        <p:spPr/>
        <p:txBody>
          <a:bodyPr>
            <a:normAutofit/>
          </a:bodyPr>
          <a:lstStyle/>
          <a:p>
            <a:r>
              <a:rPr lang="en-US" sz="2200" dirty="0" smtClean="0"/>
              <a:t>Numerous states are pursuing military cyber-capabilities: UNIDIR Cyber Index: 114 national cyber security programs world-wide, 47 have cyber-security programs that give some role to the armed forces.  </a:t>
            </a:r>
            <a:endParaRPr lang="de-DE" sz="2200" dirty="0" smtClean="0"/>
          </a:p>
          <a:p>
            <a:r>
              <a:rPr lang="de-DE" sz="2200" dirty="0" smtClean="0"/>
              <a:t> </a:t>
            </a:r>
            <a:r>
              <a:rPr lang="en-US" sz="2200" dirty="0"/>
              <a:t>Cyber capabilities are not limited to great military powers.  </a:t>
            </a:r>
            <a:r>
              <a:rPr lang="en-US" sz="2200" dirty="0" smtClean="0"/>
              <a:t> </a:t>
            </a:r>
            <a:r>
              <a:rPr lang="en-US" sz="2200" dirty="0"/>
              <a:t>They </a:t>
            </a:r>
            <a:r>
              <a:rPr lang="en-US" sz="2200" dirty="0" smtClean="0"/>
              <a:t> transcend </a:t>
            </a:r>
            <a:r>
              <a:rPr lang="en-US" sz="2200" dirty="0"/>
              <a:t>lines of state-centered warfare: A private </a:t>
            </a:r>
            <a:r>
              <a:rPr lang="en-US" sz="2200" dirty="0" smtClean="0"/>
              <a:t>cannot </a:t>
            </a:r>
            <a:r>
              <a:rPr lang="en-US" sz="2200" dirty="0"/>
              <a:t>usually obtain, train and use weapons of war.  In the electronic </a:t>
            </a:r>
            <a:r>
              <a:rPr lang="en-US" sz="2200" dirty="0" smtClean="0"/>
              <a:t>world they can.</a:t>
            </a:r>
          </a:p>
          <a:p>
            <a:r>
              <a:rPr lang="en-US" sz="2200" dirty="0"/>
              <a:t>The step from common crime to politically motivated acts, even terrorism, is not far</a:t>
            </a:r>
            <a:r>
              <a:rPr lang="en-US" sz="2200" dirty="0" smtClean="0"/>
              <a:t>.</a:t>
            </a:r>
          </a:p>
          <a:p>
            <a:pPr marL="0" indent="0">
              <a:buNone/>
            </a:pPr>
            <a:r>
              <a:rPr lang="en-US" sz="1800" dirty="0" smtClean="0"/>
              <a:t> </a:t>
            </a:r>
            <a:endParaRPr lang="de-DE" sz="1800" dirty="0"/>
          </a:p>
          <a:p>
            <a:endParaRPr lang="de-DE" sz="1800" dirty="0"/>
          </a:p>
        </p:txBody>
      </p:sp>
    </p:spTree>
    <p:extLst>
      <p:ext uri="{BB962C8B-B14F-4D97-AF65-F5344CB8AC3E}">
        <p14:creationId xmlns:p14="http://schemas.microsoft.com/office/powerpoint/2010/main" val="3983751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de-DE" dirty="0"/>
              <a:t/>
            </a:r>
            <a:br>
              <a:rPr lang="de-DE" dirty="0"/>
            </a:br>
            <a:r>
              <a:rPr lang="en-US" sz="3100" b="1" dirty="0" smtClean="0">
                <a:solidFill>
                  <a:srgbClr val="AE0400"/>
                </a:solidFill>
              </a:rPr>
              <a:t>Cyber Capabilities and traditional security calculus</a:t>
            </a:r>
            <a:endParaRPr lang="en-US" dirty="0"/>
          </a:p>
        </p:txBody>
      </p:sp>
      <p:sp>
        <p:nvSpPr>
          <p:cNvPr id="3" name="Content Placeholder 2"/>
          <p:cNvSpPr>
            <a:spLocks noGrp="1"/>
          </p:cNvSpPr>
          <p:nvPr>
            <p:ph idx="1"/>
          </p:nvPr>
        </p:nvSpPr>
        <p:spPr/>
        <p:txBody>
          <a:bodyPr>
            <a:normAutofit fontScale="92500" lnSpcReduction="10000"/>
          </a:bodyPr>
          <a:lstStyle/>
          <a:p>
            <a:r>
              <a:rPr lang="en-US" sz="2200" dirty="0" smtClean="0"/>
              <a:t>An </a:t>
            </a:r>
            <a:r>
              <a:rPr lang="en-US" sz="2200" dirty="0"/>
              <a:t>exclusive, all-out cyber-war has not </a:t>
            </a:r>
            <a:r>
              <a:rPr lang="en-US" sz="2200" dirty="0" smtClean="0"/>
              <a:t>happened yet, but they have </a:t>
            </a:r>
            <a:r>
              <a:rPr lang="en-US" sz="2200" dirty="0"/>
              <a:t>as part of </a:t>
            </a:r>
            <a:r>
              <a:rPr lang="en-US" sz="2200" dirty="0" smtClean="0"/>
              <a:t>conflicts</a:t>
            </a:r>
            <a:r>
              <a:rPr lang="en-US" sz="2200" dirty="0"/>
              <a:t>:</a:t>
            </a:r>
            <a:r>
              <a:rPr lang="en-US" sz="2200" dirty="0" smtClean="0"/>
              <a:t> </a:t>
            </a:r>
            <a:r>
              <a:rPr lang="en-US" sz="2200" dirty="0"/>
              <a:t>2007 against </a:t>
            </a:r>
            <a:r>
              <a:rPr lang="en-US" sz="2200" dirty="0" smtClean="0"/>
              <a:t>Estonia, 2008 </a:t>
            </a:r>
            <a:r>
              <a:rPr lang="en-US" sz="2200" dirty="0"/>
              <a:t>against Georgia, 2010 against Iran, 2013 against South </a:t>
            </a:r>
            <a:r>
              <a:rPr lang="en-US" sz="2200" dirty="0" smtClean="0"/>
              <a:t>Korea.  </a:t>
            </a:r>
            <a:r>
              <a:rPr lang="en-US" sz="2200" dirty="0"/>
              <a:t>In the context of the Syrian war, denial-of-service attacks have </a:t>
            </a:r>
            <a:r>
              <a:rPr lang="en-US" sz="2200" dirty="0" smtClean="0"/>
              <a:t>been reported.</a:t>
            </a:r>
          </a:p>
          <a:p>
            <a:r>
              <a:rPr lang="en-US" sz="2200" dirty="0" smtClean="0"/>
              <a:t>Cyber action </a:t>
            </a:r>
            <a:r>
              <a:rPr lang="en-US" sz="2200" dirty="0"/>
              <a:t>can </a:t>
            </a:r>
            <a:r>
              <a:rPr lang="en-US" sz="2200" dirty="0" smtClean="0"/>
              <a:t>also </a:t>
            </a:r>
            <a:r>
              <a:rPr lang="en-US" sz="2200" dirty="0"/>
              <a:t>create real damage in the physical world.  The </a:t>
            </a:r>
            <a:r>
              <a:rPr lang="en-US" sz="2200" dirty="0" err="1"/>
              <a:t>Stuxnet</a:t>
            </a:r>
            <a:r>
              <a:rPr lang="en-US" sz="2200" dirty="0"/>
              <a:t> virus resulted in the destruction of </a:t>
            </a:r>
            <a:r>
              <a:rPr lang="en-US" sz="2200" dirty="0" smtClean="0"/>
              <a:t>equipment;  Destruction of a country’ certain critical </a:t>
            </a:r>
            <a:r>
              <a:rPr lang="en-US" sz="2200" dirty="0" smtClean="0"/>
              <a:t>infrastructure</a:t>
            </a:r>
            <a:r>
              <a:rPr lang="en-US" sz="2200" dirty="0"/>
              <a:t>:</a:t>
            </a:r>
            <a:r>
              <a:rPr lang="en-US" sz="2200" dirty="0" smtClean="0"/>
              <a:t> power, transport, financial sector etc. is feasible.</a:t>
            </a:r>
          </a:p>
          <a:p>
            <a:r>
              <a:rPr lang="en-US" sz="2000" dirty="0" smtClean="0"/>
              <a:t>However, Cyber </a:t>
            </a:r>
            <a:r>
              <a:rPr lang="en-US" sz="2000" dirty="0"/>
              <a:t>Capabilities do not fit traditional security strategies (deterrence, denial</a:t>
            </a:r>
            <a:r>
              <a:rPr lang="en-US" sz="2000" dirty="0" smtClean="0"/>
              <a:t>), because:</a:t>
            </a:r>
            <a:endParaRPr lang="de-DE" sz="2000" dirty="0"/>
          </a:p>
          <a:p>
            <a:pPr lvl="1"/>
            <a:r>
              <a:rPr lang="en-US" sz="1600" dirty="0"/>
              <a:t>Problem of attribution of an attack</a:t>
            </a:r>
            <a:endParaRPr lang="de-DE" sz="1600" dirty="0"/>
          </a:p>
          <a:p>
            <a:pPr lvl="1"/>
            <a:r>
              <a:rPr lang="en-US" sz="1600" dirty="0"/>
              <a:t>Rapidly evolving </a:t>
            </a:r>
            <a:r>
              <a:rPr lang="en-US" sz="1600" dirty="0" smtClean="0"/>
              <a:t>technology produced and in the hands of the private sector</a:t>
            </a:r>
            <a:endParaRPr lang="de-DE" sz="1600" dirty="0"/>
          </a:p>
          <a:p>
            <a:r>
              <a:rPr lang="en-US" sz="2000" dirty="0" smtClean="0"/>
              <a:t>Arms </a:t>
            </a:r>
            <a:r>
              <a:rPr lang="en-US" sz="2000" dirty="0"/>
              <a:t>control agreements (so far) unrealistic for cyber capabilities</a:t>
            </a:r>
            <a:endParaRPr lang="de-DE" sz="2000" dirty="0"/>
          </a:p>
          <a:p>
            <a:pPr lvl="1"/>
            <a:r>
              <a:rPr lang="en-US" sz="1600" dirty="0"/>
              <a:t>Multiple actors, both state and non-state actors</a:t>
            </a:r>
            <a:endParaRPr lang="de-DE" sz="1600" dirty="0"/>
          </a:p>
          <a:p>
            <a:pPr lvl="1"/>
            <a:r>
              <a:rPr lang="en-US" sz="1600" dirty="0"/>
              <a:t>No commonly accepted definition of a cyber weapon so far</a:t>
            </a:r>
            <a:endParaRPr lang="de-DE" sz="1600" dirty="0"/>
          </a:p>
          <a:p>
            <a:pPr marL="0" indent="0">
              <a:buNone/>
            </a:pPr>
            <a:endParaRPr lang="de-DE" sz="1800" dirty="0"/>
          </a:p>
          <a:p>
            <a:endParaRPr lang="de-DE" sz="1800" dirty="0"/>
          </a:p>
        </p:txBody>
      </p:sp>
    </p:spTree>
    <p:extLst>
      <p:ext uri="{BB962C8B-B14F-4D97-AF65-F5344CB8AC3E}">
        <p14:creationId xmlns:p14="http://schemas.microsoft.com/office/powerpoint/2010/main" val="39105686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solidFill>
                  <a:srgbClr val="AE0400"/>
                </a:solidFill>
              </a:rPr>
              <a:t>“The Cyber Security Challenge: What Can be Done?”</a:t>
            </a:r>
            <a:r>
              <a:rPr lang="de-DE" sz="2800" dirty="0"/>
              <a:t/>
            </a:r>
            <a:br>
              <a:rPr lang="de-DE" sz="2800" dirty="0"/>
            </a:br>
            <a:endParaRPr lang="en-US" sz="2800" dirty="0">
              <a:solidFill>
                <a:srgbClr val="AE0400"/>
              </a:solidFill>
            </a:endParaRPr>
          </a:p>
        </p:txBody>
      </p:sp>
      <p:sp>
        <p:nvSpPr>
          <p:cNvPr id="3" name="Content Placeholder 2"/>
          <p:cNvSpPr>
            <a:spLocks noGrp="1"/>
          </p:cNvSpPr>
          <p:nvPr>
            <p:ph idx="1"/>
          </p:nvPr>
        </p:nvSpPr>
        <p:spPr/>
        <p:txBody>
          <a:bodyPr>
            <a:normAutofit lnSpcReduction="10000"/>
          </a:bodyPr>
          <a:lstStyle/>
          <a:p>
            <a:r>
              <a:rPr lang="en-US" sz="2000" dirty="0" smtClean="0"/>
              <a:t>The </a:t>
            </a:r>
            <a:r>
              <a:rPr lang="en-US" sz="2000" dirty="0"/>
              <a:t>potential cyber </a:t>
            </a:r>
            <a:r>
              <a:rPr lang="en-US" sz="2000" dirty="0" smtClean="0"/>
              <a:t>conflict  </a:t>
            </a:r>
            <a:r>
              <a:rPr lang="en-US" sz="2000" dirty="0"/>
              <a:t>scenarios are: </a:t>
            </a:r>
            <a:endParaRPr lang="de-DE" sz="2000" dirty="0"/>
          </a:p>
          <a:p>
            <a:pPr lvl="1"/>
            <a:r>
              <a:rPr lang="en-US" sz="1600" dirty="0" smtClean="0"/>
              <a:t>(</a:t>
            </a:r>
            <a:r>
              <a:rPr lang="en-US" sz="1600" dirty="0"/>
              <a:t>1) all-out cyber-war (unlikely) </a:t>
            </a:r>
            <a:endParaRPr lang="de-DE" sz="1600" dirty="0"/>
          </a:p>
          <a:p>
            <a:pPr lvl="1"/>
            <a:r>
              <a:rPr lang="en-US" sz="1600" dirty="0"/>
              <a:t>(2) the limited use of cyber capabilities as part of a larger </a:t>
            </a:r>
            <a:r>
              <a:rPr lang="en-US" sz="1600" dirty="0" smtClean="0"/>
              <a:t>war </a:t>
            </a:r>
            <a:r>
              <a:rPr lang="en-US" sz="1600" dirty="0"/>
              <a:t>effort (partly to-day)</a:t>
            </a:r>
            <a:endParaRPr lang="de-DE" sz="1600" dirty="0"/>
          </a:p>
          <a:p>
            <a:pPr lvl="1"/>
            <a:r>
              <a:rPr lang="en-US" sz="1600" dirty="0"/>
              <a:t>(3) an international military crisis </a:t>
            </a:r>
            <a:r>
              <a:rPr lang="en-US" sz="1600" dirty="0" smtClean="0"/>
              <a:t>escalating </a:t>
            </a:r>
            <a:r>
              <a:rPr lang="en-US" sz="1600" dirty="0"/>
              <a:t>from a cyber-</a:t>
            </a:r>
            <a:r>
              <a:rPr lang="en-US" sz="1600" dirty="0" smtClean="0"/>
              <a:t>action (possible).</a:t>
            </a:r>
          </a:p>
          <a:p>
            <a:pPr marL="457200" lvl="1" indent="0">
              <a:buNone/>
            </a:pPr>
            <a:endParaRPr lang="de-DE" sz="1600" dirty="0"/>
          </a:p>
          <a:p>
            <a:r>
              <a:rPr lang="en-US" sz="2000" dirty="0"/>
              <a:t> </a:t>
            </a:r>
            <a:r>
              <a:rPr lang="en-US" sz="2000" dirty="0" smtClean="0"/>
              <a:t>These </a:t>
            </a:r>
            <a:r>
              <a:rPr lang="en-US" sz="2000" dirty="0"/>
              <a:t>scenarios </a:t>
            </a:r>
            <a:r>
              <a:rPr lang="en-US" sz="2000" dirty="0" smtClean="0"/>
              <a:t>show </a:t>
            </a:r>
            <a:r>
              <a:rPr lang="en-US" sz="2000" dirty="0"/>
              <a:t>that we </a:t>
            </a:r>
            <a:r>
              <a:rPr lang="en-US" sz="2000" dirty="0" smtClean="0"/>
              <a:t>need: </a:t>
            </a:r>
          </a:p>
          <a:p>
            <a:pPr lvl="1"/>
            <a:r>
              <a:rPr lang="en-US" sz="1600" dirty="0" smtClean="0"/>
              <a:t>to </a:t>
            </a:r>
            <a:r>
              <a:rPr lang="en-US" sz="1600" dirty="0"/>
              <a:t>engage in an international discussion on the norms and principles of responsible state behavior in cyber space, including on the conduct of cyber </a:t>
            </a:r>
            <a:r>
              <a:rPr lang="en-US" sz="1600" dirty="0" smtClean="0"/>
              <a:t>warfare, and its possible exclusion or mitigation  (Tallinn Manual a beginning)</a:t>
            </a:r>
            <a:endParaRPr lang="de-DE" sz="1600" dirty="0"/>
          </a:p>
          <a:p>
            <a:pPr lvl="1"/>
            <a:r>
              <a:rPr lang="de-DE" sz="1600" dirty="0" smtClean="0"/>
              <a:t>I</a:t>
            </a:r>
            <a:r>
              <a:rPr lang="en-US" sz="1600" dirty="0" smtClean="0"/>
              <a:t>n order to </a:t>
            </a:r>
            <a:r>
              <a:rPr lang="en-US" sz="1600" dirty="0"/>
              <a:t>establish a universal understanding of the norms and principles of responsible state behavior in cyber space, we need to turn to the United Nations (</a:t>
            </a:r>
            <a:r>
              <a:rPr lang="en-US" sz="1600"/>
              <a:t>such </a:t>
            </a:r>
            <a:r>
              <a:rPr lang="en-US" sz="1600" smtClean="0"/>
              <a:t>as UN GA, </a:t>
            </a:r>
            <a:r>
              <a:rPr lang="en-US" sz="1600" dirty="0"/>
              <a:t>UNGGE, </a:t>
            </a:r>
            <a:r>
              <a:rPr lang="en-US" sz="1600" dirty="0" smtClean="0"/>
              <a:t>WSIS  Geneva Action Line 5)</a:t>
            </a:r>
            <a:endParaRPr lang="de-DE" sz="1600" dirty="0"/>
          </a:p>
          <a:p>
            <a:pPr lvl="1"/>
            <a:r>
              <a:rPr lang="en-US" sz="1600" dirty="0" smtClean="0"/>
              <a:t>To prevent an escalation we need to develop  </a:t>
            </a:r>
            <a:r>
              <a:rPr lang="en-US" sz="1600" dirty="0"/>
              <a:t>C</a:t>
            </a:r>
            <a:r>
              <a:rPr lang="en-US" sz="1600" dirty="0" smtClean="0"/>
              <a:t>onfidence </a:t>
            </a:r>
            <a:r>
              <a:rPr lang="en-US" sz="1600" dirty="0"/>
              <a:t>B</a:t>
            </a:r>
            <a:r>
              <a:rPr lang="en-US" sz="1600" dirty="0" smtClean="0"/>
              <a:t>uilding Measures  (e.g. Bilateral </a:t>
            </a:r>
            <a:r>
              <a:rPr lang="en-US" sz="1600" dirty="0"/>
              <a:t>Agreements, OSCE, </a:t>
            </a:r>
            <a:r>
              <a:rPr lang="en-US" sz="1600" dirty="0" smtClean="0"/>
              <a:t>ARF, UN GGE) </a:t>
            </a:r>
          </a:p>
          <a:p>
            <a:pPr lvl="1"/>
            <a:r>
              <a:rPr lang="en-US" sz="1600" dirty="0" smtClean="0"/>
              <a:t>Continue the London – Budapest - Seoul Conferences Process on Cyberspace to create political awareness  and reach out to other regions and actors</a:t>
            </a:r>
            <a:endParaRPr lang="de-DE" sz="1600" dirty="0"/>
          </a:p>
          <a:p>
            <a:pPr marL="0" indent="0">
              <a:buNone/>
            </a:pPr>
            <a:endParaRPr lang="de-DE" sz="2000" dirty="0"/>
          </a:p>
          <a:p>
            <a:endParaRPr lang="en-US" sz="2000" dirty="0"/>
          </a:p>
        </p:txBody>
      </p:sp>
    </p:spTree>
    <p:extLst>
      <p:ext uri="{BB962C8B-B14F-4D97-AF65-F5344CB8AC3E}">
        <p14:creationId xmlns:p14="http://schemas.microsoft.com/office/powerpoint/2010/main" val="21023170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AE0400"/>
                </a:solidFill>
              </a:rPr>
              <a:t>CBMs: Important Progress at OSCE</a:t>
            </a:r>
            <a:endParaRPr lang="en-US" sz="3200" dirty="0">
              <a:solidFill>
                <a:srgbClr val="AE0400"/>
              </a:solidFill>
            </a:endParaRPr>
          </a:p>
        </p:txBody>
      </p:sp>
      <p:sp>
        <p:nvSpPr>
          <p:cNvPr id="3" name="Content Placeholder 2"/>
          <p:cNvSpPr>
            <a:spLocks noGrp="1"/>
          </p:cNvSpPr>
          <p:nvPr>
            <p:ph idx="1"/>
          </p:nvPr>
        </p:nvSpPr>
        <p:spPr/>
        <p:txBody>
          <a:bodyPr>
            <a:noAutofit/>
          </a:bodyPr>
          <a:lstStyle/>
          <a:p>
            <a:r>
              <a:rPr lang="en-US" sz="1600" u="sng" dirty="0" smtClean="0"/>
              <a:t>Important Progress </a:t>
            </a:r>
            <a:r>
              <a:rPr lang="en-US" sz="1600" dirty="0" smtClean="0"/>
              <a:t>at the OSCE in December 2013: Participating States, approved </a:t>
            </a:r>
            <a:r>
              <a:rPr lang="en-US" sz="1600" dirty="0"/>
              <a:t>a first set of </a:t>
            </a:r>
            <a:r>
              <a:rPr lang="en-US" sz="1600" dirty="0" smtClean="0"/>
              <a:t> voluntary confidence</a:t>
            </a:r>
            <a:r>
              <a:rPr lang="en-US" sz="1600" dirty="0"/>
              <a:t>-building </a:t>
            </a:r>
            <a:r>
              <a:rPr lang="en-US" sz="1600" dirty="0" smtClean="0"/>
              <a:t>measure: </a:t>
            </a:r>
            <a:r>
              <a:rPr lang="en-US" sz="1600" dirty="0"/>
              <a:t>	</a:t>
            </a:r>
            <a:endParaRPr lang="en-US" sz="1600" dirty="0" smtClean="0"/>
          </a:p>
          <a:p>
            <a:pPr lvl="0"/>
            <a:r>
              <a:rPr lang="en-US" sz="1600" u="sng" dirty="0" smtClean="0"/>
              <a:t>Providing </a:t>
            </a:r>
            <a:r>
              <a:rPr lang="en-US" sz="1600" u="sng" dirty="0"/>
              <a:t>their national views</a:t>
            </a:r>
            <a:r>
              <a:rPr lang="en-US" sz="1600" dirty="0"/>
              <a:t> on various aspects of national and transnational threats to and in the use of Information and Communication Technologies;</a:t>
            </a:r>
            <a:endParaRPr lang="de-DE" sz="1600" dirty="0"/>
          </a:p>
          <a:p>
            <a:pPr lvl="0"/>
            <a:r>
              <a:rPr lang="en-US" sz="1600" u="sng" dirty="0"/>
              <a:t>Facilitating co-operation</a:t>
            </a:r>
            <a:r>
              <a:rPr lang="en-US" sz="1600" dirty="0"/>
              <a:t> among the competent national bodies and </a:t>
            </a:r>
            <a:r>
              <a:rPr lang="en-US" sz="1600" u="sng" dirty="0"/>
              <a:t>exchanging information</a:t>
            </a:r>
            <a:r>
              <a:rPr lang="en-US" sz="1600" dirty="0"/>
              <a:t>; </a:t>
            </a:r>
            <a:endParaRPr lang="de-DE" sz="1600" dirty="0"/>
          </a:p>
          <a:p>
            <a:pPr lvl="0"/>
            <a:r>
              <a:rPr lang="en-US" sz="1600" u="sng" dirty="0"/>
              <a:t>Holding consultations</a:t>
            </a:r>
            <a:r>
              <a:rPr lang="en-US" sz="1600" dirty="0"/>
              <a:t> in order to reduce the risks of misperception, and of possible emergence of political or military tension or conflict that may stem from the use of Information and Communication Technologies;</a:t>
            </a:r>
            <a:endParaRPr lang="de-DE" sz="1600" dirty="0"/>
          </a:p>
          <a:p>
            <a:pPr lvl="0"/>
            <a:r>
              <a:rPr lang="en-US" sz="1600" u="sng" dirty="0"/>
              <a:t>Sharing information</a:t>
            </a:r>
            <a:r>
              <a:rPr lang="en-US" sz="1600" dirty="0"/>
              <a:t> on measures that they have taken to ensure an open, interoperable, secure, and reliable Internet , and on their national organization; strategies; policies and programs;</a:t>
            </a:r>
            <a:endParaRPr lang="de-DE" sz="1600" dirty="0"/>
          </a:p>
          <a:p>
            <a:pPr lvl="0"/>
            <a:r>
              <a:rPr lang="en-US" sz="1600" u="sng" dirty="0"/>
              <a:t>Using the OSCE as a platform</a:t>
            </a:r>
            <a:r>
              <a:rPr lang="en-US" sz="1600" dirty="0"/>
              <a:t> for dialogue, exchange of best practices, awareness-raising and information on capacity-building;</a:t>
            </a:r>
            <a:endParaRPr lang="de-DE" sz="1600" dirty="0"/>
          </a:p>
          <a:p>
            <a:pPr lvl="0"/>
            <a:r>
              <a:rPr lang="en-US" sz="1600" u="sng" dirty="0"/>
              <a:t>Nominating contact points</a:t>
            </a:r>
            <a:r>
              <a:rPr lang="en-US" sz="1600" dirty="0"/>
              <a:t>; and</a:t>
            </a:r>
            <a:endParaRPr lang="de-DE" sz="1600" dirty="0"/>
          </a:p>
          <a:p>
            <a:pPr lvl="0"/>
            <a:r>
              <a:rPr lang="en-US" sz="1600" u="sng" dirty="0"/>
              <a:t>Providing a list of relevant national terminology</a:t>
            </a:r>
            <a:r>
              <a:rPr lang="en-US" sz="1600" dirty="0"/>
              <a:t>.</a:t>
            </a:r>
            <a:endParaRPr lang="de-DE" sz="1600" dirty="0"/>
          </a:p>
          <a:p>
            <a:r>
              <a:rPr lang="en-US" sz="1600" dirty="0"/>
              <a:t>OSCE Participating States have agreed that they will, at the level of designated national experts, meet at least three times each year, to discuss information exchanged and explore appropriate development of CBMs</a:t>
            </a:r>
            <a:r>
              <a:rPr lang="en-US" sz="1600" dirty="0" smtClean="0"/>
              <a:t>.</a:t>
            </a:r>
            <a:r>
              <a:rPr lang="de-DE" sz="1600" dirty="0" smtClean="0"/>
              <a:t> </a:t>
            </a:r>
            <a:endParaRPr lang="en-US" sz="1600" dirty="0"/>
          </a:p>
        </p:txBody>
      </p:sp>
    </p:spTree>
    <p:extLst>
      <p:ext uri="{BB962C8B-B14F-4D97-AF65-F5344CB8AC3E}">
        <p14:creationId xmlns:p14="http://schemas.microsoft.com/office/powerpoint/2010/main" val="31372881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405</TotalTime>
  <Words>790</Words>
  <Application>Microsoft Macintosh PowerPoint</Application>
  <PresentationFormat>On-screen Show (4:3)</PresentationFormat>
  <Paragraphs>78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“The Cyber Security Challenge: What Can be Done?”   UNOG Executive Briefing   21 March 2014, Palais des Nations, UN Office in Geneva  Presentation by Amb. (ret.) Daniel Stauffacher President, ICT4Peace Foundation www.ict4peace.org   </vt:lpstr>
      <vt:lpstr>The  Role of ICTs in  Preventing, Responding to and Recovering from Conflict  WSIS Tunis 2005  ICT4Peace/UN ICT Task Force (http://bit.ly/1bR0yPI)</vt:lpstr>
      <vt:lpstr>The UN World Summit on the Information Society (WSIS) in Tunis 2005 </vt:lpstr>
      <vt:lpstr>PowerPoint Presentation</vt:lpstr>
      <vt:lpstr>ICT4Peace Report on Transparency and Confidence Building Measures (TCBMs)** </vt:lpstr>
      <vt:lpstr>  The Cybersecurity Challenge </vt:lpstr>
      <vt:lpstr>  Cyber Capabilities and traditional security calculus</vt:lpstr>
      <vt:lpstr>“The Cyber Security Challenge: What Can be Done?” </vt:lpstr>
      <vt:lpstr>CBMs: Important Progress at OSCE</vt:lpstr>
      <vt:lpstr>WSIS 2003 Geneva Plan of Action  Follow-up towards 2015, MDGs and beyond  Action Line C5. Building confidence and security in the use of ICTs</vt:lpstr>
      <vt:lpstr>WSIS 2003 Geneva Plan of Action and  Follow-up towards 2015, MDGs  and beyond Action Line C5. Building confidence and security in the use of ICTs</vt:lpstr>
      <vt:lpstr>International Processes: Council of Europe, OSCE, UN GGE, London, ARF Example CBMs</vt:lpstr>
      <vt:lpstr>PowerPoint Presentation</vt:lpstr>
      <vt:lpstr>PowerPoint Presentation</vt:lpstr>
    </vt:vector>
  </TitlesOfParts>
  <Company>ICT4Peace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Cyber Security Challenge: What Can be Done?”   UNOG Executive Briefing   21 March 2014, Palais des Nations, UN Office in Geneva  Presentation by Amb. (ret.) Daniel Stauffacher President, ICT4Peace Foundation www.ict4peace.org   </dc:title>
  <dc:creator>Daniel Stauffacher</dc:creator>
  <cp:lastModifiedBy>Daniel Stauffacher</cp:lastModifiedBy>
  <cp:revision>5</cp:revision>
  <dcterms:created xsi:type="dcterms:W3CDTF">2014-03-21T03:49:55Z</dcterms:created>
  <dcterms:modified xsi:type="dcterms:W3CDTF">2014-03-21T14:29:50Z</dcterms:modified>
</cp:coreProperties>
</file>