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98" r:id="rId2"/>
    <p:sldId id="360" r:id="rId3"/>
    <p:sldId id="359" r:id="rId4"/>
    <p:sldId id="258" r:id="rId5"/>
    <p:sldId id="259" r:id="rId6"/>
    <p:sldId id="338" r:id="rId7"/>
    <p:sldId id="340" r:id="rId8"/>
    <p:sldId id="335" r:id="rId9"/>
    <p:sldId id="336" r:id="rId10"/>
    <p:sldId id="357" r:id="rId11"/>
    <p:sldId id="345" r:id="rId12"/>
    <p:sldId id="349" r:id="rId13"/>
    <p:sldId id="358" r:id="rId14"/>
    <p:sldId id="356" r:id="rId15"/>
    <p:sldId id="296" r:id="rId16"/>
    <p:sldId id="321" r:id="rId17"/>
    <p:sldId id="322" r:id="rId18"/>
    <p:sldId id="323" r:id="rId19"/>
    <p:sldId id="307" r:id="rId20"/>
    <p:sldId id="262" r:id="rId21"/>
    <p:sldId id="308" r:id="rId22"/>
    <p:sldId id="264" r:id="rId23"/>
    <p:sldId id="281" r:id="rId24"/>
    <p:sldId id="268" r:id="rId25"/>
    <p:sldId id="318" r:id="rId26"/>
    <p:sldId id="291" r:id="rId27"/>
    <p:sldId id="289" r:id="rId28"/>
    <p:sldId id="329" r:id="rId29"/>
    <p:sldId id="331" r:id="rId30"/>
    <p:sldId id="297" r:id="rId31"/>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0400"/>
    <a:srgbClr val="3557FF"/>
    <a:srgbClr val="CD8D0B"/>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552" autoAdjust="0"/>
  </p:normalViewPr>
  <p:slideViewPr>
    <p:cSldViewPr snapToGrid="0" snapToObjects="1">
      <p:cViewPr>
        <p:scale>
          <a:sx n="75" d="100"/>
          <a:sy n="75" d="100"/>
        </p:scale>
        <p:origin x="-512"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8061EF-20D2-C441-83EA-E866FB7C2882}" type="doc">
      <dgm:prSet loTypeId="urn:microsoft.com/office/officeart/2005/8/layout/target3" loCatId="relationship" qsTypeId="urn:microsoft.com/office/officeart/2005/8/quickstyle/simple4" qsCatId="simple" csTypeId="urn:microsoft.com/office/officeart/2005/8/colors/accent1_2#1" csCatId="accent1" phldr="1"/>
      <dgm:spPr/>
      <dgm:t>
        <a:bodyPr/>
        <a:lstStyle/>
        <a:p>
          <a:endParaRPr lang="en-US"/>
        </a:p>
      </dgm:t>
    </dgm:pt>
    <dgm:pt modelId="{92E732FB-92DE-7F4F-AE20-C022870D49FC}">
      <dgm:prSet phldrT="[Text]"/>
      <dgm:spPr/>
      <dgm:t>
        <a:bodyPr/>
        <a:lstStyle/>
        <a:p>
          <a:r>
            <a:rPr lang="en-US" dirty="0" smtClean="0">
              <a:solidFill>
                <a:srgbClr val="FF0000"/>
              </a:solidFill>
              <a:latin typeface="Calibri"/>
              <a:cs typeface="Calibri"/>
            </a:rPr>
            <a:t>New media</a:t>
          </a:r>
          <a:endParaRPr lang="en-US" dirty="0">
            <a:solidFill>
              <a:srgbClr val="FF0000"/>
            </a:solidFill>
            <a:latin typeface="Calibri"/>
            <a:cs typeface="Calibri"/>
          </a:endParaRPr>
        </a:p>
      </dgm:t>
    </dgm:pt>
    <dgm:pt modelId="{81451DA8-33C9-8F44-A49A-3FEBD64AA826}" type="parTrans" cxnId="{989C892C-8AA6-E44B-B503-B74ECB4C11CD}">
      <dgm:prSet/>
      <dgm:spPr/>
      <dgm:t>
        <a:bodyPr/>
        <a:lstStyle/>
        <a:p>
          <a:endParaRPr lang="en-US">
            <a:latin typeface="Cambria"/>
            <a:cs typeface="Cambria"/>
          </a:endParaRPr>
        </a:p>
      </dgm:t>
    </dgm:pt>
    <dgm:pt modelId="{5510904A-02B0-764F-BFD4-1416B379787F}" type="sibTrans" cxnId="{989C892C-8AA6-E44B-B503-B74ECB4C11CD}">
      <dgm:prSet/>
      <dgm:spPr/>
      <dgm:t>
        <a:bodyPr/>
        <a:lstStyle/>
        <a:p>
          <a:endParaRPr lang="en-US">
            <a:latin typeface="Cambria"/>
            <a:cs typeface="Cambria"/>
          </a:endParaRPr>
        </a:p>
      </dgm:t>
    </dgm:pt>
    <dgm:pt modelId="{579452C1-11EA-4D4B-8BC0-DA532DE76946}">
      <dgm:prSet phldrT="[Text]"/>
      <dgm:spPr/>
      <dgm:t>
        <a:bodyPr/>
        <a:lstStyle/>
        <a:p>
          <a:r>
            <a:rPr lang="en-US" dirty="0" smtClean="0">
              <a:latin typeface="Calibri"/>
              <a:cs typeface="Calibri"/>
            </a:rPr>
            <a:t>Twitter</a:t>
          </a:r>
          <a:endParaRPr lang="en-US" dirty="0">
            <a:latin typeface="Calibri"/>
            <a:cs typeface="Calibri"/>
          </a:endParaRPr>
        </a:p>
      </dgm:t>
    </dgm:pt>
    <dgm:pt modelId="{00D1263A-CC86-2745-8084-355EB63237ED}" type="parTrans" cxnId="{54E87732-F3C2-EC4E-8862-8E53C1C9EDD1}">
      <dgm:prSet/>
      <dgm:spPr/>
      <dgm:t>
        <a:bodyPr/>
        <a:lstStyle/>
        <a:p>
          <a:endParaRPr lang="en-US">
            <a:latin typeface="Cambria"/>
            <a:cs typeface="Cambria"/>
          </a:endParaRPr>
        </a:p>
      </dgm:t>
    </dgm:pt>
    <dgm:pt modelId="{0A4B947D-ECEE-2D42-9F2C-96F1E07ADE9A}" type="sibTrans" cxnId="{54E87732-F3C2-EC4E-8862-8E53C1C9EDD1}">
      <dgm:prSet/>
      <dgm:spPr/>
      <dgm:t>
        <a:bodyPr/>
        <a:lstStyle/>
        <a:p>
          <a:endParaRPr lang="en-US">
            <a:latin typeface="Cambria"/>
            <a:cs typeface="Cambria"/>
          </a:endParaRPr>
        </a:p>
      </dgm:t>
    </dgm:pt>
    <dgm:pt modelId="{25B608A0-F1F9-884D-A7B1-0DED8280AFA5}">
      <dgm:prSet phldrT="[Text]"/>
      <dgm:spPr/>
      <dgm:t>
        <a:bodyPr/>
        <a:lstStyle/>
        <a:p>
          <a:r>
            <a:rPr lang="en-US" dirty="0" smtClean="0">
              <a:latin typeface="Calibri"/>
              <a:cs typeface="Calibri"/>
            </a:rPr>
            <a:t>Flickr</a:t>
          </a:r>
          <a:endParaRPr lang="en-US" dirty="0">
            <a:latin typeface="Calibri"/>
            <a:cs typeface="Calibri"/>
          </a:endParaRPr>
        </a:p>
      </dgm:t>
    </dgm:pt>
    <dgm:pt modelId="{0B55AC74-808A-F24C-ADD1-BF541CD6C023}" type="parTrans" cxnId="{ABA7B205-4444-A64B-B31A-EC53AA032A27}">
      <dgm:prSet/>
      <dgm:spPr/>
      <dgm:t>
        <a:bodyPr/>
        <a:lstStyle/>
        <a:p>
          <a:endParaRPr lang="en-US">
            <a:latin typeface="Cambria"/>
            <a:cs typeface="Cambria"/>
          </a:endParaRPr>
        </a:p>
      </dgm:t>
    </dgm:pt>
    <dgm:pt modelId="{0FE826C7-4E98-5947-B69C-98783301C3B8}" type="sibTrans" cxnId="{ABA7B205-4444-A64B-B31A-EC53AA032A27}">
      <dgm:prSet/>
      <dgm:spPr/>
      <dgm:t>
        <a:bodyPr/>
        <a:lstStyle/>
        <a:p>
          <a:endParaRPr lang="en-US">
            <a:latin typeface="Cambria"/>
            <a:cs typeface="Cambria"/>
          </a:endParaRPr>
        </a:p>
      </dgm:t>
    </dgm:pt>
    <dgm:pt modelId="{EEB48C2F-A26C-E646-B4E9-793AB2DECB2A}">
      <dgm:prSet phldrT="[Text]"/>
      <dgm:spPr/>
      <dgm:t>
        <a:bodyPr/>
        <a:lstStyle/>
        <a:p>
          <a:r>
            <a:rPr lang="en-US" dirty="0" smtClean="0">
              <a:solidFill>
                <a:srgbClr val="008000"/>
              </a:solidFill>
              <a:latin typeface="Calibri"/>
              <a:cs typeface="Calibri"/>
            </a:rPr>
            <a:t>Mainstream media</a:t>
          </a:r>
          <a:endParaRPr lang="en-US" dirty="0">
            <a:solidFill>
              <a:srgbClr val="008000"/>
            </a:solidFill>
            <a:latin typeface="Calibri"/>
            <a:cs typeface="Calibri"/>
          </a:endParaRPr>
        </a:p>
      </dgm:t>
    </dgm:pt>
    <dgm:pt modelId="{0F893CFD-D0FB-424F-9449-D3F0FF5CFEE0}" type="parTrans" cxnId="{F81024DA-44A3-7F4B-9A65-337727B43819}">
      <dgm:prSet/>
      <dgm:spPr/>
      <dgm:t>
        <a:bodyPr/>
        <a:lstStyle/>
        <a:p>
          <a:endParaRPr lang="en-US">
            <a:latin typeface="Cambria"/>
            <a:cs typeface="Cambria"/>
          </a:endParaRPr>
        </a:p>
      </dgm:t>
    </dgm:pt>
    <dgm:pt modelId="{C30879A3-BE31-8F46-8137-F6D961853B8E}" type="sibTrans" cxnId="{F81024DA-44A3-7F4B-9A65-337727B43819}">
      <dgm:prSet/>
      <dgm:spPr/>
      <dgm:t>
        <a:bodyPr/>
        <a:lstStyle/>
        <a:p>
          <a:endParaRPr lang="en-US">
            <a:latin typeface="Cambria"/>
            <a:cs typeface="Cambria"/>
          </a:endParaRPr>
        </a:p>
      </dgm:t>
    </dgm:pt>
    <dgm:pt modelId="{B7ACA09B-6C74-CB44-A685-DA2256204E33}">
      <dgm:prSet phldrT="[Text]"/>
      <dgm:spPr/>
      <dgm:t>
        <a:bodyPr/>
        <a:lstStyle/>
        <a:p>
          <a:r>
            <a:rPr lang="en-US" dirty="0" smtClean="0">
              <a:latin typeface="Calibri"/>
              <a:cs typeface="Calibri"/>
            </a:rPr>
            <a:t>CNN / BBC / Al Jazeera</a:t>
          </a:r>
          <a:endParaRPr lang="en-US" dirty="0">
            <a:latin typeface="Calibri"/>
            <a:cs typeface="Calibri"/>
          </a:endParaRPr>
        </a:p>
      </dgm:t>
    </dgm:pt>
    <dgm:pt modelId="{ECC1A9D9-0766-0D4D-B412-131F90DD7AB5}" type="parTrans" cxnId="{AEC89C0F-4DCB-5248-B9E1-ADF6F1CB9F55}">
      <dgm:prSet/>
      <dgm:spPr/>
      <dgm:t>
        <a:bodyPr/>
        <a:lstStyle/>
        <a:p>
          <a:endParaRPr lang="en-US">
            <a:latin typeface="Cambria"/>
            <a:cs typeface="Cambria"/>
          </a:endParaRPr>
        </a:p>
      </dgm:t>
    </dgm:pt>
    <dgm:pt modelId="{6603EF6D-19AA-5145-B9F3-CB9063CACE7C}" type="sibTrans" cxnId="{AEC89C0F-4DCB-5248-B9E1-ADF6F1CB9F55}">
      <dgm:prSet/>
      <dgm:spPr/>
      <dgm:t>
        <a:bodyPr/>
        <a:lstStyle/>
        <a:p>
          <a:endParaRPr lang="en-US">
            <a:latin typeface="Cambria"/>
            <a:cs typeface="Cambria"/>
          </a:endParaRPr>
        </a:p>
      </dgm:t>
    </dgm:pt>
    <dgm:pt modelId="{5A924467-12C6-964A-B04D-5B96EAE0B837}">
      <dgm:prSet phldrT="[Text]"/>
      <dgm:spPr/>
      <dgm:t>
        <a:bodyPr/>
        <a:lstStyle/>
        <a:p>
          <a:r>
            <a:rPr lang="en-US" dirty="0" smtClean="0">
              <a:latin typeface="Calibri"/>
              <a:cs typeface="Calibri"/>
            </a:rPr>
            <a:t>Local / National TV and radio</a:t>
          </a:r>
          <a:endParaRPr lang="en-US" dirty="0">
            <a:latin typeface="Calibri"/>
            <a:cs typeface="Calibri"/>
          </a:endParaRPr>
        </a:p>
      </dgm:t>
    </dgm:pt>
    <dgm:pt modelId="{91AD7029-4E97-544A-BEDA-D016095D0D9C}" type="parTrans" cxnId="{34E644F8-02E2-F34C-A50A-475F4B070D9D}">
      <dgm:prSet/>
      <dgm:spPr/>
      <dgm:t>
        <a:bodyPr/>
        <a:lstStyle/>
        <a:p>
          <a:endParaRPr lang="en-US">
            <a:latin typeface="Cambria"/>
            <a:cs typeface="Cambria"/>
          </a:endParaRPr>
        </a:p>
      </dgm:t>
    </dgm:pt>
    <dgm:pt modelId="{C3545369-0DD3-EB4B-A90B-9184AEFBF2C4}" type="sibTrans" cxnId="{34E644F8-02E2-F34C-A50A-475F4B070D9D}">
      <dgm:prSet/>
      <dgm:spPr/>
      <dgm:t>
        <a:bodyPr/>
        <a:lstStyle/>
        <a:p>
          <a:endParaRPr lang="en-US">
            <a:latin typeface="Cambria"/>
            <a:cs typeface="Cambria"/>
          </a:endParaRPr>
        </a:p>
      </dgm:t>
    </dgm:pt>
    <dgm:pt modelId="{620E9339-2E0F-144F-8593-2D52FB9D216D}">
      <dgm:prSet phldrT="[Text]"/>
      <dgm:spPr/>
      <dgm:t>
        <a:bodyPr/>
        <a:lstStyle/>
        <a:p>
          <a:r>
            <a:rPr lang="en-US" dirty="0" smtClean="0">
              <a:latin typeface="Calibri"/>
              <a:cs typeface="Calibri"/>
            </a:rPr>
            <a:t>Sit reps</a:t>
          </a:r>
          <a:endParaRPr lang="en-US" dirty="0">
            <a:latin typeface="Calibri"/>
            <a:cs typeface="Calibri"/>
          </a:endParaRPr>
        </a:p>
      </dgm:t>
    </dgm:pt>
    <dgm:pt modelId="{57C859B9-9E58-1949-978E-7BF9AE0A0482}" type="parTrans" cxnId="{98A3094C-630E-7540-9A4B-AF95EEF35A1D}">
      <dgm:prSet/>
      <dgm:spPr/>
      <dgm:t>
        <a:bodyPr/>
        <a:lstStyle/>
        <a:p>
          <a:endParaRPr lang="en-US">
            <a:latin typeface="Cambria"/>
            <a:cs typeface="Cambria"/>
          </a:endParaRPr>
        </a:p>
      </dgm:t>
    </dgm:pt>
    <dgm:pt modelId="{0488DE8C-5DF4-4A4F-B70F-42BCAF25CB5F}" type="sibTrans" cxnId="{98A3094C-630E-7540-9A4B-AF95EEF35A1D}">
      <dgm:prSet/>
      <dgm:spPr/>
      <dgm:t>
        <a:bodyPr/>
        <a:lstStyle/>
        <a:p>
          <a:endParaRPr lang="en-US">
            <a:latin typeface="Cambria"/>
            <a:cs typeface="Cambria"/>
          </a:endParaRPr>
        </a:p>
      </dgm:t>
    </dgm:pt>
    <dgm:pt modelId="{A1DC2A62-38C2-5A40-9E62-1DC422ED8F3A}">
      <dgm:prSet phldrT="[Text]"/>
      <dgm:spPr/>
      <dgm:t>
        <a:bodyPr/>
        <a:lstStyle/>
        <a:p>
          <a:r>
            <a:rPr lang="en-US" dirty="0" smtClean="0">
              <a:latin typeface="Calibri"/>
              <a:cs typeface="Calibri"/>
            </a:rPr>
            <a:t>Humanitarian Information </a:t>
          </a:r>
          <a:r>
            <a:rPr lang="en-US" dirty="0" err="1" smtClean="0">
              <a:latin typeface="Calibri"/>
              <a:cs typeface="Calibri"/>
            </a:rPr>
            <a:t>Centres</a:t>
          </a:r>
          <a:endParaRPr lang="en-US" dirty="0">
            <a:latin typeface="Calibri"/>
            <a:cs typeface="Calibri"/>
          </a:endParaRPr>
        </a:p>
      </dgm:t>
    </dgm:pt>
    <dgm:pt modelId="{35676192-7C12-094B-A619-60B6FCD0FE8C}" type="parTrans" cxnId="{41D49EF3-55AC-9C49-9B8C-F1122C7E2D56}">
      <dgm:prSet/>
      <dgm:spPr/>
      <dgm:t>
        <a:bodyPr/>
        <a:lstStyle/>
        <a:p>
          <a:endParaRPr lang="en-US">
            <a:latin typeface="Cambria"/>
            <a:cs typeface="Cambria"/>
          </a:endParaRPr>
        </a:p>
      </dgm:t>
    </dgm:pt>
    <dgm:pt modelId="{07717E96-92C8-D24F-A5EA-EF08253214EE}" type="sibTrans" cxnId="{41D49EF3-55AC-9C49-9B8C-F1122C7E2D56}">
      <dgm:prSet/>
      <dgm:spPr/>
      <dgm:t>
        <a:bodyPr/>
        <a:lstStyle/>
        <a:p>
          <a:endParaRPr lang="en-US">
            <a:latin typeface="Cambria"/>
            <a:cs typeface="Cambria"/>
          </a:endParaRPr>
        </a:p>
      </dgm:t>
    </dgm:pt>
    <dgm:pt modelId="{0B3CBCDB-784D-6542-852A-26AAEB63E153}">
      <dgm:prSet phldrT="[Text]"/>
      <dgm:spPr/>
      <dgm:t>
        <a:bodyPr/>
        <a:lstStyle/>
        <a:p>
          <a:r>
            <a:rPr lang="en-US" dirty="0" smtClean="0">
              <a:latin typeface="Calibri"/>
              <a:cs typeface="Calibri"/>
            </a:rPr>
            <a:t>Blogs</a:t>
          </a:r>
          <a:endParaRPr lang="en-US" dirty="0">
            <a:latin typeface="Calibri"/>
            <a:cs typeface="Calibri"/>
          </a:endParaRPr>
        </a:p>
      </dgm:t>
    </dgm:pt>
    <dgm:pt modelId="{D26CEACA-55C4-784C-AD02-9CB0DEA6C795}" type="parTrans" cxnId="{D1A2D038-4913-1C4D-A0B6-DC00C6C883B8}">
      <dgm:prSet/>
      <dgm:spPr/>
      <dgm:t>
        <a:bodyPr/>
        <a:lstStyle/>
        <a:p>
          <a:endParaRPr lang="en-US">
            <a:latin typeface="Cambria"/>
            <a:cs typeface="Cambria"/>
          </a:endParaRPr>
        </a:p>
      </dgm:t>
    </dgm:pt>
    <dgm:pt modelId="{7B67871F-15BD-FD42-99A3-EC80E325AF7A}" type="sibTrans" cxnId="{D1A2D038-4913-1C4D-A0B6-DC00C6C883B8}">
      <dgm:prSet/>
      <dgm:spPr/>
      <dgm:t>
        <a:bodyPr/>
        <a:lstStyle/>
        <a:p>
          <a:endParaRPr lang="en-US">
            <a:latin typeface="Cambria"/>
            <a:cs typeface="Cambria"/>
          </a:endParaRPr>
        </a:p>
      </dgm:t>
    </dgm:pt>
    <dgm:pt modelId="{390948EC-0353-6E4B-9FD4-BC5B9994EA8B}">
      <dgm:prSet phldrT="[Text]"/>
      <dgm:spPr/>
      <dgm:t>
        <a:bodyPr/>
        <a:lstStyle/>
        <a:p>
          <a:r>
            <a:rPr lang="en-US" dirty="0" smtClean="0">
              <a:latin typeface="Calibri"/>
              <a:cs typeface="Calibri"/>
            </a:rPr>
            <a:t>SMS / MMS / Mobiles</a:t>
          </a:r>
          <a:endParaRPr lang="en-US" dirty="0">
            <a:latin typeface="Calibri"/>
            <a:cs typeface="Calibri"/>
          </a:endParaRPr>
        </a:p>
      </dgm:t>
    </dgm:pt>
    <dgm:pt modelId="{EB88FD6C-3428-7349-B0BB-A20FCA14C394}" type="parTrans" cxnId="{7B1773FF-61F2-474F-B160-3DA35BB9A245}">
      <dgm:prSet/>
      <dgm:spPr/>
      <dgm:t>
        <a:bodyPr/>
        <a:lstStyle/>
        <a:p>
          <a:endParaRPr lang="en-US">
            <a:latin typeface="Cambria"/>
            <a:cs typeface="Cambria"/>
          </a:endParaRPr>
        </a:p>
      </dgm:t>
    </dgm:pt>
    <dgm:pt modelId="{0B259B40-A534-FF4B-92E9-BA49E4DF70FB}" type="sibTrans" cxnId="{7B1773FF-61F2-474F-B160-3DA35BB9A245}">
      <dgm:prSet/>
      <dgm:spPr/>
      <dgm:t>
        <a:bodyPr/>
        <a:lstStyle/>
        <a:p>
          <a:endParaRPr lang="en-US">
            <a:latin typeface="Cambria"/>
            <a:cs typeface="Cambria"/>
          </a:endParaRPr>
        </a:p>
      </dgm:t>
    </dgm:pt>
    <dgm:pt modelId="{5D9D93DC-3DAE-DC4B-AD98-06487104DDCA}">
      <dgm:prSet phldrT="[Text]"/>
      <dgm:spPr/>
      <dgm:t>
        <a:bodyPr/>
        <a:lstStyle/>
        <a:p>
          <a:r>
            <a:rPr lang="en-US" dirty="0" smtClean="0">
              <a:latin typeface="Calibri"/>
              <a:cs typeface="Calibri"/>
            </a:rPr>
            <a:t>Print media (mainstream / regional)</a:t>
          </a:r>
          <a:endParaRPr lang="en-US" dirty="0">
            <a:latin typeface="Calibri"/>
            <a:cs typeface="Calibri"/>
          </a:endParaRPr>
        </a:p>
      </dgm:t>
    </dgm:pt>
    <dgm:pt modelId="{7BED80C0-84B5-2D4A-9DB3-2512DACC4AD3}" type="parTrans" cxnId="{2A639BC6-469E-1241-A715-F31410287400}">
      <dgm:prSet/>
      <dgm:spPr/>
      <dgm:t>
        <a:bodyPr/>
        <a:lstStyle/>
        <a:p>
          <a:endParaRPr lang="en-US">
            <a:latin typeface="Cambria"/>
            <a:cs typeface="Cambria"/>
          </a:endParaRPr>
        </a:p>
      </dgm:t>
    </dgm:pt>
    <dgm:pt modelId="{09BFB9B4-DDF5-594B-B6B2-3A2D09C0C577}" type="sibTrans" cxnId="{2A639BC6-469E-1241-A715-F31410287400}">
      <dgm:prSet/>
      <dgm:spPr/>
      <dgm:t>
        <a:bodyPr/>
        <a:lstStyle/>
        <a:p>
          <a:endParaRPr lang="en-US">
            <a:latin typeface="Cambria"/>
            <a:cs typeface="Cambria"/>
          </a:endParaRPr>
        </a:p>
      </dgm:t>
    </dgm:pt>
    <dgm:pt modelId="{755800D1-E781-CF44-906F-E4E5D6284416}">
      <dgm:prSet phldrT="[Text]"/>
      <dgm:spPr/>
      <dgm:t>
        <a:bodyPr/>
        <a:lstStyle/>
        <a:p>
          <a:r>
            <a:rPr lang="en-US" dirty="0" smtClean="0">
              <a:latin typeface="Calibri"/>
              <a:cs typeface="Calibri"/>
            </a:rPr>
            <a:t>Agency databases / email lists</a:t>
          </a:r>
          <a:endParaRPr lang="en-US" dirty="0">
            <a:latin typeface="Calibri"/>
            <a:cs typeface="Calibri"/>
          </a:endParaRPr>
        </a:p>
      </dgm:t>
    </dgm:pt>
    <dgm:pt modelId="{D1545675-D5F5-CE45-BCB2-9467D7FF30FE}" type="parTrans" cxnId="{29DCA4D5-CD67-E44D-B3CB-B615882059C8}">
      <dgm:prSet/>
      <dgm:spPr/>
      <dgm:t>
        <a:bodyPr/>
        <a:lstStyle/>
        <a:p>
          <a:endParaRPr lang="en-US">
            <a:latin typeface="Cambria"/>
            <a:cs typeface="Cambria"/>
          </a:endParaRPr>
        </a:p>
      </dgm:t>
    </dgm:pt>
    <dgm:pt modelId="{45B3334F-E5D0-D348-9440-6969E67F2B89}" type="sibTrans" cxnId="{29DCA4D5-CD67-E44D-B3CB-B615882059C8}">
      <dgm:prSet/>
      <dgm:spPr/>
      <dgm:t>
        <a:bodyPr/>
        <a:lstStyle/>
        <a:p>
          <a:endParaRPr lang="en-US">
            <a:latin typeface="Cambria"/>
            <a:cs typeface="Cambria"/>
          </a:endParaRPr>
        </a:p>
      </dgm:t>
    </dgm:pt>
    <dgm:pt modelId="{AAAA01AC-EE4C-9A46-A05D-BA5311585F4B}">
      <dgm:prSet phldrT="[Text]"/>
      <dgm:spPr/>
      <dgm:t>
        <a:bodyPr/>
        <a:lstStyle/>
        <a:p>
          <a:r>
            <a:rPr lang="en-US" dirty="0" smtClean="0">
              <a:latin typeface="Calibri"/>
              <a:cs typeface="Calibri"/>
            </a:rPr>
            <a:t>Personal contacts / relationships</a:t>
          </a:r>
          <a:endParaRPr lang="en-US" dirty="0">
            <a:latin typeface="Calibri"/>
            <a:cs typeface="Calibri"/>
          </a:endParaRPr>
        </a:p>
      </dgm:t>
    </dgm:pt>
    <dgm:pt modelId="{FF012F2A-4CFB-1747-9ECB-51ABEF78261A}" type="parTrans" cxnId="{A20838B9-082C-CD4E-A5F5-36DD5473EA13}">
      <dgm:prSet/>
      <dgm:spPr/>
      <dgm:t>
        <a:bodyPr/>
        <a:lstStyle/>
        <a:p>
          <a:endParaRPr lang="en-US">
            <a:latin typeface="Cambria"/>
            <a:cs typeface="Cambria"/>
          </a:endParaRPr>
        </a:p>
      </dgm:t>
    </dgm:pt>
    <dgm:pt modelId="{247ED8B6-26AE-0B44-B484-DCA5D15EA015}" type="sibTrans" cxnId="{A20838B9-082C-CD4E-A5F5-36DD5473EA13}">
      <dgm:prSet/>
      <dgm:spPr/>
      <dgm:t>
        <a:bodyPr/>
        <a:lstStyle/>
        <a:p>
          <a:endParaRPr lang="en-US">
            <a:latin typeface="Cambria"/>
            <a:cs typeface="Cambria"/>
          </a:endParaRPr>
        </a:p>
      </dgm:t>
    </dgm:pt>
    <dgm:pt modelId="{1FA95B13-B089-804E-BDC3-79DFFBDA0563}">
      <dgm:prSet phldrT="[Text]"/>
      <dgm:spPr/>
      <dgm:t>
        <a:bodyPr/>
        <a:lstStyle/>
        <a:p>
          <a:r>
            <a:rPr lang="en-US" dirty="0" smtClean="0">
              <a:latin typeface="Calibri"/>
              <a:cs typeface="Calibri"/>
            </a:rPr>
            <a:t>Social networks</a:t>
          </a:r>
          <a:endParaRPr lang="en-US" dirty="0">
            <a:latin typeface="Calibri"/>
            <a:cs typeface="Calibri"/>
          </a:endParaRPr>
        </a:p>
      </dgm:t>
    </dgm:pt>
    <dgm:pt modelId="{D750D2C1-B391-354F-8BBA-3A80BC702E61}" type="parTrans" cxnId="{7C50D265-CB52-8947-BDA8-AAF3BFF38EF4}">
      <dgm:prSet/>
      <dgm:spPr/>
      <dgm:t>
        <a:bodyPr/>
        <a:lstStyle/>
        <a:p>
          <a:endParaRPr lang="en-US"/>
        </a:p>
      </dgm:t>
    </dgm:pt>
    <dgm:pt modelId="{0DF169F3-6915-BC4A-8714-A1C44FCC2ADD}" type="sibTrans" cxnId="{7C50D265-CB52-8947-BDA8-AAF3BFF38EF4}">
      <dgm:prSet/>
      <dgm:spPr/>
      <dgm:t>
        <a:bodyPr/>
        <a:lstStyle/>
        <a:p>
          <a:endParaRPr lang="en-US"/>
        </a:p>
      </dgm:t>
    </dgm:pt>
    <dgm:pt modelId="{6FBD940C-D503-2746-935C-4C6ED9EEDECE}">
      <dgm:prSet phldrT="[Text]"/>
      <dgm:spPr/>
      <dgm:t>
        <a:bodyPr/>
        <a:lstStyle/>
        <a:p>
          <a:r>
            <a:rPr lang="en-US" dirty="0" smtClean="0">
              <a:latin typeface="Calibri"/>
              <a:cs typeface="Calibri"/>
            </a:rPr>
            <a:t>Alternative print media</a:t>
          </a:r>
          <a:endParaRPr lang="en-US" dirty="0">
            <a:latin typeface="Calibri"/>
            <a:cs typeface="Calibri"/>
          </a:endParaRPr>
        </a:p>
      </dgm:t>
    </dgm:pt>
    <dgm:pt modelId="{86DDCD78-4977-2C41-9C06-2C6EDBEE3D05}" type="parTrans" cxnId="{7FBE788C-1BE5-6F46-A3A9-B97CD07B581A}">
      <dgm:prSet/>
      <dgm:spPr/>
      <dgm:t>
        <a:bodyPr/>
        <a:lstStyle/>
        <a:p>
          <a:endParaRPr lang="en-US"/>
        </a:p>
      </dgm:t>
    </dgm:pt>
    <dgm:pt modelId="{4E8974F7-C3CF-644C-867E-83E724449C77}" type="sibTrans" cxnId="{7FBE788C-1BE5-6F46-A3A9-B97CD07B581A}">
      <dgm:prSet/>
      <dgm:spPr/>
      <dgm:t>
        <a:bodyPr/>
        <a:lstStyle/>
        <a:p>
          <a:endParaRPr lang="en-US"/>
        </a:p>
      </dgm:t>
    </dgm:pt>
    <dgm:pt modelId="{4F471821-BF51-3D4D-99C4-6355C89ECBF9}">
      <dgm:prSet phldrT="[Text]"/>
      <dgm:spPr/>
      <dgm:t>
        <a:bodyPr/>
        <a:lstStyle/>
        <a:p>
          <a:r>
            <a:rPr lang="en-US" dirty="0" smtClean="0">
              <a:latin typeface="Calibri"/>
              <a:cs typeface="Calibri"/>
            </a:rPr>
            <a:t>Open Data Open </a:t>
          </a:r>
          <a:r>
            <a:rPr lang="en-US" dirty="0" err="1" smtClean="0">
              <a:latin typeface="Calibri"/>
              <a:cs typeface="Calibri"/>
            </a:rPr>
            <a:t>Gov</a:t>
          </a:r>
          <a:r>
            <a:rPr lang="en-US" dirty="0" smtClean="0">
              <a:latin typeface="Calibri"/>
              <a:cs typeface="Calibri"/>
            </a:rPr>
            <a:t> Data</a:t>
          </a:r>
          <a:endParaRPr lang="en-US" dirty="0">
            <a:latin typeface="Calibri"/>
            <a:cs typeface="Calibri"/>
          </a:endParaRPr>
        </a:p>
      </dgm:t>
    </dgm:pt>
    <dgm:pt modelId="{E46679DC-55E6-6046-ABB3-B32BD66BBD99}" type="parTrans" cxnId="{4DB3306A-BC97-FB45-9D22-3F809ABF62C2}">
      <dgm:prSet/>
      <dgm:spPr/>
      <dgm:t>
        <a:bodyPr/>
        <a:lstStyle/>
        <a:p>
          <a:endParaRPr lang="de-DE"/>
        </a:p>
      </dgm:t>
    </dgm:pt>
    <dgm:pt modelId="{31650F0B-CE44-C34A-A773-DC967B19B16A}" type="sibTrans" cxnId="{4DB3306A-BC97-FB45-9D22-3F809ABF62C2}">
      <dgm:prSet/>
      <dgm:spPr/>
      <dgm:t>
        <a:bodyPr/>
        <a:lstStyle/>
        <a:p>
          <a:endParaRPr lang="de-DE"/>
        </a:p>
      </dgm:t>
    </dgm:pt>
    <dgm:pt modelId="{9A4C7919-6393-744F-89D7-09C62459CFEE}">
      <dgm:prSet phldrT="[Text]"/>
      <dgm:spPr/>
      <dgm:t>
        <a:bodyPr/>
        <a:lstStyle/>
        <a:p>
          <a:r>
            <a:rPr lang="en-US" dirty="0" smtClean="0">
              <a:solidFill>
                <a:srgbClr val="0000FF"/>
              </a:solidFill>
              <a:latin typeface="Calibri"/>
              <a:cs typeface="Calibri"/>
            </a:rPr>
            <a:t>Traditional Sources</a:t>
          </a:r>
          <a:endParaRPr lang="en-US" dirty="0">
            <a:solidFill>
              <a:srgbClr val="0000FF"/>
            </a:solidFill>
            <a:latin typeface="Calibri"/>
            <a:cs typeface="Calibri"/>
          </a:endParaRPr>
        </a:p>
      </dgm:t>
    </dgm:pt>
    <dgm:pt modelId="{94661A8D-7FF8-5642-AD33-68A7CC313116}" type="sibTrans" cxnId="{03EDA230-5199-5B4B-A64E-A94C77DD8CE1}">
      <dgm:prSet/>
      <dgm:spPr/>
      <dgm:t>
        <a:bodyPr/>
        <a:lstStyle/>
        <a:p>
          <a:endParaRPr lang="en-US">
            <a:latin typeface="Cambria"/>
            <a:cs typeface="Cambria"/>
          </a:endParaRPr>
        </a:p>
      </dgm:t>
    </dgm:pt>
    <dgm:pt modelId="{EC1551AB-EEBE-2543-8C70-DB958F60F6AA}" type="parTrans" cxnId="{03EDA230-5199-5B4B-A64E-A94C77DD8CE1}">
      <dgm:prSet/>
      <dgm:spPr/>
      <dgm:t>
        <a:bodyPr/>
        <a:lstStyle/>
        <a:p>
          <a:endParaRPr lang="en-US">
            <a:latin typeface="Cambria"/>
            <a:cs typeface="Cambria"/>
          </a:endParaRPr>
        </a:p>
      </dgm:t>
    </dgm:pt>
    <dgm:pt modelId="{41D7E54C-A5EF-BC46-8CC8-AD703C619B04}">
      <dgm:prSet phldrT="[Text]"/>
      <dgm:spPr/>
      <dgm:t>
        <a:bodyPr/>
        <a:lstStyle/>
        <a:p>
          <a:r>
            <a:rPr lang="en-US" dirty="0" smtClean="0">
              <a:latin typeface="Calibri"/>
              <a:cs typeface="Calibri"/>
            </a:rPr>
            <a:t>GIS</a:t>
          </a:r>
          <a:endParaRPr lang="en-US" dirty="0">
            <a:latin typeface="Calibri"/>
            <a:cs typeface="Calibri"/>
          </a:endParaRPr>
        </a:p>
      </dgm:t>
    </dgm:pt>
    <dgm:pt modelId="{ABA39BBB-9073-7F4F-BFD1-D819E69615E3}" type="parTrans" cxnId="{CBE5E473-5634-DB43-89A3-9F22A9AE4C3F}">
      <dgm:prSet/>
      <dgm:spPr/>
      <dgm:t>
        <a:bodyPr/>
        <a:lstStyle/>
        <a:p>
          <a:endParaRPr lang="en-US"/>
        </a:p>
      </dgm:t>
    </dgm:pt>
    <dgm:pt modelId="{7EA1E97E-E71B-5047-B484-763E63009318}" type="sibTrans" cxnId="{CBE5E473-5634-DB43-89A3-9F22A9AE4C3F}">
      <dgm:prSet/>
      <dgm:spPr/>
      <dgm:t>
        <a:bodyPr/>
        <a:lstStyle/>
        <a:p>
          <a:endParaRPr lang="en-US"/>
        </a:p>
      </dgm:t>
    </dgm:pt>
    <dgm:pt modelId="{66B57C63-CAAB-F348-A4FF-BF247872265D}" type="pres">
      <dgm:prSet presAssocID="{6C8061EF-20D2-C441-83EA-E866FB7C2882}" presName="Name0" presStyleCnt="0">
        <dgm:presLayoutVars>
          <dgm:chMax val="7"/>
          <dgm:dir/>
          <dgm:animLvl val="lvl"/>
          <dgm:resizeHandles val="exact"/>
        </dgm:presLayoutVars>
      </dgm:prSet>
      <dgm:spPr/>
      <dgm:t>
        <a:bodyPr/>
        <a:lstStyle/>
        <a:p>
          <a:endParaRPr lang="en-US"/>
        </a:p>
      </dgm:t>
    </dgm:pt>
    <dgm:pt modelId="{A311D478-80F4-FB4F-A04F-FD046251C3FE}" type="pres">
      <dgm:prSet presAssocID="{92E732FB-92DE-7F4F-AE20-C022870D49FC}" presName="circle1" presStyleLbl="node1" presStyleIdx="0" presStyleCnt="3"/>
      <dgm:spPr>
        <a:solidFill>
          <a:srgbClr val="FF0000"/>
        </a:solidFill>
        <a:effectLst>
          <a:outerShdw blurRad="635000" dist="22987" dir="5400000" algn="tl" rotWithShape="0">
            <a:srgbClr val="000000"/>
          </a:outerShdw>
        </a:effectLst>
      </dgm:spPr>
    </dgm:pt>
    <dgm:pt modelId="{B5AB75B0-FC71-514D-B057-716D0840A299}" type="pres">
      <dgm:prSet presAssocID="{92E732FB-92DE-7F4F-AE20-C022870D49FC}" presName="space" presStyleCnt="0"/>
      <dgm:spPr/>
    </dgm:pt>
    <dgm:pt modelId="{B9204FA7-F673-A14A-95E6-BCB4B4B8BA33}" type="pres">
      <dgm:prSet presAssocID="{92E732FB-92DE-7F4F-AE20-C022870D49FC}" presName="rect1" presStyleLbl="alignAcc1" presStyleIdx="0" presStyleCnt="3"/>
      <dgm:spPr/>
      <dgm:t>
        <a:bodyPr/>
        <a:lstStyle/>
        <a:p>
          <a:endParaRPr lang="en-US"/>
        </a:p>
      </dgm:t>
    </dgm:pt>
    <dgm:pt modelId="{42DE9E33-E887-F04D-800C-55EC1F1D6EFC}" type="pres">
      <dgm:prSet presAssocID="{EEB48C2F-A26C-E646-B4E9-793AB2DECB2A}" presName="vertSpace2" presStyleLbl="node1" presStyleIdx="0" presStyleCnt="3"/>
      <dgm:spPr/>
    </dgm:pt>
    <dgm:pt modelId="{366043E5-165D-EC40-A2D0-AA9CEAA4E0B9}" type="pres">
      <dgm:prSet presAssocID="{EEB48C2F-A26C-E646-B4E9-793AB2DECB2A}" presName="circle2" presStyleLbl="node1" presStyleIdx="1" presStyleCnt="3"/>
      <dgm:spPr>
        <a:solidFill>
          <a:srgbClr val="008000"/>
        </a:solidFill>
        <a:effectLst>
          <a:outerShdw blurRad="635000" dist="38100" dir="2700000" algn="tl" rotWithShape="0">
            <a:srgbClr val="000000"/>
          </a:outerShdw>
        </a:effectLst>
      </dgm:spPr>
    </dgm:pt>
    <dgm:pt modelId="{A7DF98BF-7431-1B4B-9AA7-A6066924221F}" type="pres">
      <dgm:prSet presAssocID="{EEB48C2F-A26C-E646-B4E9-793AB2DECB2A}" presName="rect2" presStyleLbl="alignAcc1" presStyleIdx="1" presStyleCnt="3"/>
      <dgm:spPr/>
      <dgm:t>
        <a:bodyPr/>
        <a:lstStyle/>
        <a:p>
          <a:endParaRPr lang="en-US"/>
        </a:p>
      </dgm:t>
    </dgm:pt>
    <dgm:pt modelId="{97E883D5-B017-0041-A83A-AD3E149ED0A9}" type="pres">
      <dgm:prSet presAssocID="{9A4C7919-6393-744F-89D7-09C62459CFEE}" presName="vertSpace3" presStyleLbl="node1" presStyleIdx="1" presStyleCnt="3"/>
      <dgm:spPr/>
    </dgm:pt>
    <dgm:pt modelId="{14395263-F2EF-0C42-9ECE-F6C4F0F6D6D5}" type="pres">
      <dgm:prSet presAssocID="{9A4C7919-6393-744F-89D7-09C62459CFEE}" presName="circle3" presStyleLbl="node1" presStyleIdx="2" presStyleCnt="3"/>
      <dgm:spPr>
        <a:solidFill>
          <a:srgbClr val="0000FF"/>
        </a:solidFill>
        <a:effectLst>
          <a:outerShdw blurRad="635000" dist="50800" dir="16200000" algn="tl" rotWithShape="0">
            <a:srgbClr val="000000">
              <a:alpha val="43137"/>
            </a:srgbClr>
          </a:outerShdw>
        </a:effectLst>
      </dgm:spPr>
    </dgm:pt>
    <dgm:pt modelId="{B971E248-EF9A-EE4D-89FE-C8CA7128BC1E}" type="pres">
      <dgm:prSet presAssocID="{9A4C7919-6393-744F-89D7-09C62459CFEE}" presName="rect3" presStyleLbl="alignAcc1" presStyleIdx="2" presStyleCnt="3"/>
      <dgm:spPr/>
      <dgm:t>
        <a:bodyPr/>
        <a:lstStyle/>
        <a:p>
          <a:endParaRPr lang="en-US"/>
        </a:p>
      </dgm:t>
    </dgm:pt>
    <dgm:pt modelId="{71E5F0E7-1A96-B647-9C68-42506D1C8E23}" type="pres">
      <dgm:prSet presAssocID="{92E732FB-92DE-7F4F-AE20-C022870D49FC}" presName="rect1ParTx" presStyleLbl="alignAcc1" presStyleIdx="2" presStyleCnt="3">
        <dgm:presLayoutVars>
          <dgm:chMax val="1"/>
          <dgm:bulletEnabled val="1"/>
        </dgm:presLayoutVars>
      </dgm:prSet>
      <dgm:spPr/>
      <dgm:t>
        <a:bodyPr/>
        <a:lstStyle/>
        <a:p>
          <a:endParaRPr lang="en-US"/>
        </a:p>
      </dgm:t>
    </dgm:pt>
    <dgm:pt modelId="{BD0F2571-A1CE-A848-8018-462CA5452AF9}" type="pres">
      <dgm:prSet presAssocID="{92E732FB-92DE-7F4F-AE20-C022870D49FC}" presName="rect1ChTx" presStyleLbl="alignAcc1" presStyleIdx="2" presStyleCnt="3">
        <dgm:presLayoutVars>
          <dgm:bulletEnabled val="1"/>
        </dgm:presLayoutVars>
      </dgm:prSet>
      <dgm:spPr/>
      <dgm:t>
        <a:bodyPr/>
        <a:lstStyle/>
        <a:p>
          <a:endParaRPr lang="en-US"/>
        </a:p>
      </dgm:t>
    </dgm:pt>
    <dgm:pt modelId="{49BCAA9E-3A3F-A14B-8DC5-9447A5F70AB9}" type="pres">
      <dgm:prSet presAssocID="{EEB48C2F-A26C-E646-B4E9-793AB2DECB2A}" presName="rect2ParTx" presStyleLbl="alignAcc1" presStyleIdx="2" presStyleCnt="3">
        <dgm:presLayoutVars>
          <dgm:chMax val="1"/>
          <dgm:bulletEnabled val="1"/>
        </dgm:presLayoutVars>
      </dgm:prSet>
      <dgm:spPr/>
      <dgm:t>
        <a:bodyPr/>
        <a:lstStyle/>
        <a:p>
          <a:endParaRPr lang="en-US"/>
        </a:p>
      </dgm:t>
    </dgm:pt>
    <dgm:pt modelId="{4D6F5F83-EB0E-8741-8F1D-FF7B18239480}" type="pres">
      <dgm:prSet presAssocID="{EEB48C2F-A26C-E646-B4E9-793AB2DECB2A}" presName="rect2ChTx" presStyleLbl="alignAcc1" presStyleIdx="2" presStyleCnt="3">
        <dgm:presLayoutVars>
          <dgm:bulletEnabled val="1"/>
        </dgm:presLayoutVars>
      </dgm:prSet>
      <dgm:spPr/>
      <dgm:t>
        <a:bodyPr/>
        <a:lstStyle/>
        <a:p>
          <a:endParaRPr lang="en-US"/>
        </a:p>
      </dgm:t>
    </dgm:pt>
    <dgm:pt modelId="{47B266E6-D14E-0C47-9181-1FF340917DBA}" type="pres">
      <dgm:prSet presAssocID="{9A4C7919-6393-744F-89D7-09C62459CFEE}" presName="rect3ParTx" presStyleLbl="alignAcc1" presStyleIdx="2" presStyleCnt="3">
        <dgm:presLayoutVars>
          <dgm:chMax val="1"/>
          <dgm:bulletEnabled val="1"/>
        </dgm:presLayoutVars>
      </dgm:prSet>
      <dgm:spPr/>
      <dgm:t>
        <a:bodyPr/>
        <a:lstStyle/>
        <a:p>
          <a:endParaRPr lang="en-US"/>
        </a:p>
      </dgm:t>
    </dgm:pt>
    <dgm:pt modelId="{BB7C4E99-8AB8-C749-BB70-11DD94149263}" type="pres">
      <dgm:prSet presAssocID="{9A4C7919-6393-744F-89D7-09C62459CFEE}" presName="rect3ChTx" presStyleLbl="alignAcc1" presStyleIdx="2" presStyleCnt="3">
        <dgm:presLayoutVars>
          <dgm:bulletEnabled val="1"/>
        </dgm:presLayoutVars>
      </dgm:prSet>
      <dgm:spPr/>
      <dgm:t>
        <a:bodyPr/>
        <a:lstStyle/>
        <a:p>
          <a:endParaRPr lang="en-US"/>
        </a:p>
      </dgm:t>
    </dgm:pt>
  </dgm:ptLst>
  <dgm:cxnLst>
    <dgm:cxn modelId="{C5ECD87B-96C1-9845-BF3E-94453BACDEA9}" type="presOf" srcId="{AAAA01AC-EE4C-9A46-A05D-BA5311585F4B}" destId="{BB7C4E99-8AB8-C749-BB70-11DD94149263}" srcOrd="0" destOrd="4" presId="urn:microsoft.com/office/officeart/2005/8/layout/target3"/>
    <dgm:cxn modelId="{98A3094C-630E-7540-9A4B-AF95EEF35A1D}" srcId="{9A4C7919-6393-744F-89D7-09C62459CFEE}" destId="{620E9339-2E0F-144F-8593-2D52FB9D216D}" srcOrd="0" destOrd="0" parTransId="{57C859B9-9E58-1949-978E-7BF9AE0A0482}" sibTransId="{0488DE8C-5DF4-4A4F-B70F-42BCAF25CB5F}"/>
    <dgm:cxn modelId="{03EDA230-5199-5B4B-A64E-A94C77DD8CE1}" srcId="{6C8061EF-20D2-C441-83EA-E866FB7C2882}" destId="{9A4C7919-6393-744F-89D7-09C62459CFEE}" srcOrd="2" destOrd="0" parTransId="{EC1551AB-EEBE-2543-8C70-DB958F60F6AA}" sibTransId="{94661A8D-7FF8-5642-AD33-68A7CC313116}"/>
    <dgm:cxn modelId="{0CCBE210-96C2-7749-9E0A-124E4C455136}" type="presOf" srcId="{620E9339-2E0F-144F-8593-2D52FB9D216D}" destId="{BB7C4E99-8AB8-C749-BB70-11DD94149263}" srcOrd="0" destOrd="0" presId="urn:microsoft.com/office/officeart/2005/8/layout/target3"/>
    <dgm:cxn modelId="{210F1521-F443-714A-BB5F-8ED15F3F819E}" type="presOf" srcId="{25B608A0-F1F9-884D-A7B1-0DED8280AFA5}" destId="{BD0F2571-A1CE-A848-8018-462CA5452AF9}" srcOrd="0" destOrd="1" presId="urn:microsoft.com/office/officeart/2005/8/layout/target3"/>
    <dgm:cxn modelId="{6B4C914C-5489-3F43-B90F-B9E08B6E5E18}" type="presOf" srcId="{B7ACA09B-6C74-CB44-A685-DA2256204E33}" destId="{4D6F5F83-EB0E-8741-8F1D-FF7B18239480}" srcOrd="0" destOrd="0" presId="urn:microsoft.com/office/officeart/2005/8/layout/target3"/>
    <dgm:cxn modelId="{29DCA4D5-CD67-E44D-B3CB-B615882059C8}" srcId="{9A4C7919-6393-744F-89D7-09C62459CFEE}" destId="{755800D1-E781-CF44-906F-E4E5D6284416}" srcOrd="3" destOrd="0" parTransId="{D1545675-D5F5-CE45-BCB2-9467D7FF30FE}" sibTransId="{45B3334F-E5D0-D348-9440-6969E67F2B89}"/>
    <dgm:cxn modelId="{DFEB4D69-F4F0-9E46-B50D-5A9E9AC3E43A}" type="presOf" srcId="{A1DC2A62-38C2-5A40-9E62-1DC422ED8F3A}" destId="{BB7C4E99-8AB8-C749-BB70-11DD94149263}" srcOrd="0" destOrd="2" presId="urn:microsoft.com/office/officeart/2005/8/layout/target3"/>
    <dgm:cxn modelId="{7B1773FF-61F2-474F-B160-3DA35BB9A245}" srcId="{92E732FB-92DE-7F4F-AE20-C022870D49FC}" destId="{390948EC-0353-6E4B-9FD4-BC5B9994EA8B}" srcOrd="3" destOrd="0" parTransId="{EB88FD6C-3428-7349-B0BB-A20FCA14C394}" sibTransId="{0B259B40-A534-FF4B-92E9-BA49E4DF70FB}"/>
    <dgm:cxn modelId="{4DB3306A-BC97-FB45-9D22-3F809ABF62C2}" srcId="{9A4C7919-6393-744F-89D7-09C62459CFEE}" destId="{4F471821-BF51-3D4D-99C4-6355C89ECBF9}" srcOrd="1" destOrd="0" parTransId="{E46679DC-55E6-6046-ABB3-B32BD66BBD99}" sibTransId="{31650F0B-CE44-C34A-A773-DC967B19B16A}"/>
    <dgm:cxn modelId="{E1C5BDC2-8273-DA45-8777-DC96A6D47F81}" type="presOf" srcId="{0B3CBCDB-784D-6542-852A-26AAEB63E153}" destId="{BD0F2571-A1CE-A848-8018-462CA5452AF9}" srcOrd="0" destOrd="2" presId="urn:microsoft.com/office/officeart/2005/8/layout/target3"/>
    <dgm:cxn modelId="{34E644F8-02E2-F34C-A50A-475F4B070D9D}" srcId="{EEB48C2F-A26C-E646-B4E9-793AB2DECB2A}" destId="{5A924467-12C6-964A-B04D-5B96EAE0B837}" srcOrd="1" destOrd="0" parTransId="{91AD7029-4E97-544A-BEDA-D016095D0D9C}" sibTransId="{C3545369-0DD3-EB4B-A90B-9184AEFBF2C4}"/>
    <dgm:cxn modelId="{41D49EF3-55AC-9C49-9B8C-F1122C7E2D56}" srcId="{9A4C7919-6393-744F-89D7-09C62459CFEE}" destId="{A1DC2A62-38C2-5A40-9E62-1DC422ED8F3A}" srcOrd="2" destOrd="0" parTransId="{35676192-7C12-094B-A619-60B6FCD0FE8C}" sibTransId="{07717E96-92C8-D24F-A5EA-EF08253214EE}"/>
    <dgm:cxn modelId="{7FBE788C-1BE5-6F46-A3A9-B97CD07B581A}" srcId="{EEB48C2F-A26C-E646-B4E9-793AB2DECB2A}" destId="{6FBD940C-D503-2746-935C-4C6ED9EEDECE}" srcOrd="3" destOrd="0" parTransId="{86DDCD78-4977-2C41-9C06-2C6EDBEE3D05}" sibTransId="{4E8974F7-C3CF-644C-867E-83E724449C77}"/>
    <dgm:cxn modelId="{7C50D265-CB52-8947-BDA8-AAF3BFF38EF4}" srcId="{92E732FB-92DE-7F4F-AE20-C022870D49FC}" destId="{1FA95B13-B089-804E-BDC3-79DFFBDA0563}" srcOrd="4" destOrd="0" parTransId="{D750D2C1-B391-354F-8BBA-3A80BC702E61}" sibTransId="{0DF169F3-6915-BC4A-8714-A1C44FCC2ADD}"/>
    <dgm:cxn modelId="{989C892C-8AA6-E44B-B503-B74ECB4C11CD}" srcId="{6C8061EF-20D2-C441-83EA-E866FB7C2882}" destId="{92E732FB-92DE-7F4F-AE20-C022870D49FC}" srcOrd="0" destOrd="0" parTransId="{81451DA8-33C9-8F44-A49A-3FEBD64AA826}" sibTransId="{5510904A-02B0-764F-BFD4-1416B379787F}"/>
    <dgm:cxn modelId="{A65D9F83-0191-F542-8C89-518BB3B03887}" type="presOf" srcId="{6C8061EF-20D2-C441-83EA-E866FB7C2882}" destId="{66B57C63-CAAB-F348-A4FF-BF247872265D}" srcOrd="0" destOrd="0" presId="urn:microsoft.com/office/officeart/2005/8/layout/target3"/>
    <dgm:cxn modelId="{F948E97B-F188-974E-A730-1EB24FEA0890}" type="presOf" srcId="{755800D1-E781-CF44-906F-E4E5D6284416}" destId="{BB7C4E99-8AB8-C749-BB70-11DD94149263}" srcOrd="0" destOrd="3" presId="urn:microsoft.com/office/officeart/2005/8/layout/target3"/>
    <dgm:cxn modelId="{54E87732-F3C2-EC4E-8862-8E53C1C9EDD1}" srcId="{92E732FB-92DE-7F4F-AE20-C022870D49FC}" destId="{579452C1-11EA-4D4B-8BC0-DA532DE76946}" srcOrd="0" destOrd="0" parTransId="{00D1263A-CC86-2745-8084-355EB63237ED}" sibTransId="{0A4B947D-ECEE-2D42-9F2C-96F1E07ADE9A}"/>
    <dgm:cxn modelId="{9A2AF2D5-3DB7-DD4E-8C72-559605AD190F}" type="presOf" srcId="{579452C1-11EA-4D4B-8BC0-DA532DE76946}" destId="{BD0F2571-A1CE-A848-8018-462CA5452AF9}" srcOrd="0" destOrd="0" presId="urn:microsoft.com/office/officeart/2005/8/layout/target3"/>
    <dgm:cxn modelId="{E2DC444A-4C60-BE4B-A786-F5EF4CBD328D}" type="presOf" srcId="{5A924467-12C6-964A-B04D-5B96EAE0B837}" destId="{4D6F5F83-EB0E-8741-8F1D-FF7B18239480}" srcOrd="0" destOrd="1" presId="urn:microsoft.com/office/officeart/2005/8/layout/target3"/>
    <dgm:cxn modelId="{F81024DA-44A3-7F4B-9A65-337727B43819}" srcId="{6C8061EF-20D2-C441-83EA-E866FB7C2882}" destId="{EEB48C2F-A26C-E646-B4E9-793AB2DECB2A}" srcOrd="1" destOrd="0" parTransId="{0F893CFD-D0FB-424F-9449-D3F0FF5CFEE0}" sibTransId="{C30879A3-BE31-8F46-8137-F6D961853B8E}"/>
    <dgm:cxn modelId="{9336CBA5-808C-2C49-A364-3A445C8758CA}" type="presOf" srcId="{4F471821-BF51-3D4D-99C4-6355C89ECBF9}" destId="{BB7C4E99-8AB8-C749-BB70-11DD94149263}" srcOrd="0" destOrd="1" presId="urn:microsoft.com/office/officeart/2005/8/layout/target3"/>
    <dgm:cxn modelId="{01C99BA2-105A-2548-ACA2-3CE521E33EED}" type="presOf" srcId="{9A4C7919-6393-744F-89D7-09C62459CFEE}" destId="{B971E248-EF9A-EE4D-89FE-C8CA7128BC1E}" srcOrd="0" destOrd="0" presId="urn:microsoft.com/office/officeart/2005/8/layout/target3"/>
    <dgm:cxn modelId="{A20838B9-082C-CD4E-A5F5-36DD5473EA13}" srcId="{9A4C7919-6393-744F-89D7-09C62459CFEE}" destId="{AAAA01AC-EE4C-9A46-A05D-BA5311585F4B}" srcOrd="4" destOrd="0" parTransId="{FF012F2A-4CFB-1747-9ECB-51ABEF78261A}" sibTransId="{247ED8B6-26AE-0B44-B484-DCA5D15EA015}"/>
    <dgm:cxn modelId="{ABA7B205-4444-A64B-B31A-EC53AA032A27}" srcId="{92E732FB-92DE-7F4F-AE20-C022870D49FC}" destId="{25B608A0-F1F9-884D-A7B1-0DED8280AFA5}" srcOrd="1" destOrd="0" parTransId="{0B55AC74-808A-F24C-ADD1-BF541CD6C023}" sibTransId="{0FE826C7-4E98-5947-B69C-98783301C3B8}"/>
    <dgm:cxn modelId="{2A639BC6-469E-1241-A715-F31410287400}" srcId="{EEB48C2F-A26C-E646-B4E9-793AB2DECB2A}" destId="{5D9D93DC-3DAE-DC4B-AD98-06487104DDCA}" srcOrd="2" destOrd="0" parTransId="{7BED80C0-84B5-2D4A-9DB3-2512DACC4AD3}" sibTransId="{09BFB9B4-DDF5-594B-B6B2-3A2D09C0C577}"/>
    <dgm:cxn modelId="{CBE5E473-5634-DB43-89A3-9F22A9AE4C3F}" srcId="{92E732FB-92DE-7F4F-AE20-C022870D49FC}" destId="{41D7E54C-A5EF-BC46-8CC8-AD703C619B04}" srcOrd="5" destOrd="0" parTransId="{ABA39BBB-9073-7F4F-BFD1-D819E69615E3}" sibTransId="{7EA1E97E-E71B-5047-B484-763E63009318}"/>
    <dgm:cxn modelId="{BAF76AC9-62D4-2C46-8719-474E0DA96C6A}" type="presOf" srcId="{92E732FB-92DE-7F4F-AE20-C022870D49FC}" destId="{71E5F0E7-1A96-B647-9C68-42506D1C8E23}" srcOrd="1" destOrd="0" presId="urn:microsoft.com/office/officeart/2005/8/layout/target3"/>
    <dgm:cxn modelId="{AEC89C0F-4DCB-5248-B9E1-ADF6F1CB9F55}" srcId="{EEB48C2F-A26C-E646-B4E9-793AB2DECB2A}" destId="{B7ACA09B-6C74-CB44-A685-DA2256204E33}" srcOrd="0" destOrd="0" parTransId="{ECC1A9D9-0766-0D4D-B412-131F90DD7AB5}" sibTransId="{6603EF6D-19AA-5145-B9F3-CB9063CACE7C}"/>
    <dgm:cxn modelId="{4EB9E338-E293-D543-A3CC-378C63C35E01}" type="presOf" srcId="{1FA95B13-B089-804E-BDC3-79DFFBDA0563}" destId="{BD0F2571-A1CE-A848-8018-462CA5452AF9}" srcOrd="0" destOrd="4" presId="urn:microsoft.com/office/officeart/2005/8/layout/target3"/>
    <dgm:cxn modelId="{B03587BD-2B70-614F-A654-38CC663A39AF}" type="presOf" srcId="{92E732FB-92DE-7F4F-AE20-C022870D49FC}" destId="{B9204FA7-F673-A14A-95E6-BCB4B4B8BA33}" srcOrd="0" destOrd="0" presId="urn:microsoft.com/office/officeart/2005/8/layout/target3"/>
    <dgm:cxn modelId="{2553005D-5E9F-BC47-8DAD-AE779EEF7CA8}" type="presOf" srcId="{6FBD940C-D503-2746-935C-4C6ED9EEDECE}" destId="{4D6F5F83-EB0E-8741-8F1D-FF7B18239480}" srcOrd="0" destOrd="3" presId="urn:microsoft.com/office/officeart/2005/8/layout/target3"/>
    <dgm:cxn modelId="{D25D3259-D504-A14C-ABDA-2A25D40A33C6}" type="presOf" srcId="{390948EC-0353-6E4B-9FD4-BC5B9994EA8B}" destId="{BD0F2571-A1CE-A848-8018-462CA5452AF9}" srcOrd="0" destOrd="3" presId="urn:microsoft.com/office/officeart/2005/8/layout/target3"/>
    <dgm:cxn modelId="{544AB5A8-2ADE-1C4C-88AC-D7FF9852D98F}" type="presOf" srcId="{5D9D93DC-3DAE-DC4B-AD98-06487104DDCA}" destId="{4D6F5F83-EB0E-8741-8F1D-FF7B18239480}" srcOrd="0" destOrd="2" presId="urn:microsoft.com/office/officeart/2005/8/layout/target3"/>
    <dgm:cxn modelId="{B1D962A9-7563-C248-ADBC-63FBE97D1A99}" type="presOf" srcId="{EEB48C2F-A26C-E646-B4E9-793AB2DECB2A}" destId="{A7DF98BF-7431-1B4B-9AA7-A6066924221F}" srcOrd="0" destOrd="0" presId="urn:microsoft.com/office/officeart/2005/8/layout/target3"/>
    <dgm:cxn modelId="{367C5523-CB3B-284D-88A7-7DF50CEE96A6}" type="presOf" srcId="{41D7E54C-A5EF-BC46-8CC8-AD703C619B04}" destId="{BD0F2571-A1CE-A848-8018-462CA5452AF9}" srcOrd="0" destOrd="5" presId="urn:microsoft.com/office/officeart/2005/8/layout/target3"/>
    <dgm:cxn modelId="{B6B78776-B28C-CB44-899E-1D1CFF11435A}" type="presOf" srcId="{9A4C7919-6393-744F-89D7-09C62459CFEE}" destId="{47B266E6-D14E-0C47-9181-1FF340917DBA}" srcOrd="1" destOrd="0" presId="urn:microsoft.com/office/officeart/2005/8/layout/target3"/>
    <dgm:cxn modelId="{D1A2D038-4913-1C4D-A0B6-DC00C6C883B8}" srcId="{92E732FB-92DE-7F4F-AE20-C022870D49FC}" destId="{0B3CBCDB-784D-6542-852A-26AAEB63E153}" srcOrd="2" destOrd="0" parTransId="{D26CEACA-55C4-784C-AD02-9CB0DEA6C795}" sibTransId="{7B67871F-15BD-FD42-99A3-EC80E325AF7A}"/>
    <dgm:cxn modelId="{2971F45F-19F7-2848-BE26-9143EF436C02}" type="presOf" srcId="{EEB48C2F-A26C-E646-B4E9-793AB2DECB2A}" destId="{49BCAA9E-3A3F-A14B-8DC5-9447A5F70AB9}" srcOrd="1" destOrd="0" presId="urn:microsoft.com/office/officeart/2005/8/layout/target3"/>
    <dgm:cxn modelId="{E190E65F-530D-A84E-A803-63058E2334BE}" type="presParOf" srcId="{66B57C63-CAAB-F348-A4FF-BF247872265D}" destId="{A311D478-80F4-FB4F-A04F-FD046251C3FE}" srcOrd="0" destOrd="0" presId="urn:microsoft.com/office/officeart/2005/8/layout/target3"/>
    <dgm:cxn modelId="{3A130AFF-6389-0A4E-9343-7BD24312CD16}" type="presParOf" srcId="{66B57C63-CAAB-F348-A4FF-BF247872265D}" destId="{B5AB75B0-FC71-514D-B057-716D0840A299}" srcOrd="1" destOrd="0" presId="urn:microsoft.com/office/officeart/2005/8/layout/target3"/>
    <dgm:cxn modelId="{865A25A2-1855-F440-9FAA-5EC04E1FCE62}" type="presParOf" srcId="{66B57C63-CAAB-F348-A4FF-BF247872265D}" destId="{B9204FA7-F673-A14A-95E6-BCB4B4B8BA33}" srcOrd="2" destOrd="0" presId="urn:microsoft.com/office/officeart/2005/8/layout/target3"/>
    <dgm:cxn modelId="{C62433A8-278B-8245-807F-076076F34B09}" type="presParOf" srcId="{66B57C63-CAAB-F348-A4FF-BF247872265D}" destId="{42DE9E33-E887-F04D-800C-55EC1F1D6EFC}" srcOrd="3" destOrd="0" presId="urn:microsoft.com/office/officeart/2005/8/layout/target3"/>
    <dgm:cxn modelId="{06B8813F-D217-B44C-831E-72872F553BC8}" type="presParOf" srcId="{66B57C63-CAAB-F348-A4FF-BF247872265D}" destId="{366043E5-165D-EC40-A2D0-AA9CEAA4E0B9}" srcOrd="4" destOrd="0" presId="urn:microsoft.com/office/officeart/2005/8/layout/target3"/>
    <dgm:cxn modelId="{94C0D657-732D-9F4D-B7CD-7FB2B3DC0B41}" type="presParOf" srcId="{66B57C63-CAAB-F348-A4FF-BF247872265D}" destId="{A7DF98BF-7431-1B4B-9AA7-A6066924221F}" srcOrd="5" destOrd="0" presId="urn:microsoft.com/office/officeart/2005/8/layout/target3"/>
    <dgm:cxn modelId="{269B09FB-E247-B74C-A5CE-1C13BCB99817}" type="presParOf" srcId="{66B57C63-CAAB-F348-A4FF-BF247872265D}" destId="{97E883D5-B017-0041-A83A-AD3E149ED0A9}" srcOrd="6" destOrd="0" presId="urn:microsoft.com/office/officeart/2005/8/layout/target3"/>
    <dgm:cxn modelId="{E90F3C94-3FE3-924D-BEB7-6B90E41E7EC4}" type="presParOf" srcId="{66B57C63-CAAB-F348-A4FF-BF247872265D}" destId="{14395263-F2EF-0C42-9ECE-F6C4F0F6D6D5}" srcOrd="7" destOrd="0" presId="urn:microsoft.com/office/officeart/2005/8/layout/target3"/>
    <dgm:cxn modelId="{D57D471E-F28F-C24D-9E3D-A1625F835C3E}" type="presParOf" srcId="{66B57C63-CAAB-F348-A4FF-BF247872265D}" destId="{B971E248-EF9A-EE4D-89FE-C8CA7128BC1E}" srcOrd="8" destOrd="0" presId="urn:microsoft.com/office/officeart/2005/8/layout/target3"/>
    <dgm:cxn modelId="{4085514A-595A-D44B-BD9E-ADAAA2A78FBE}" type="presParOf" srcId="{66B57C63-CAAB-F348-A4FF-BF247872265D}" destId="{71E5F0E7-1A96-B647-9C68-42506D1C8E23}" srcOrd="9" destOrd="0" presId="urn:microsoft.com/office/officeart/2005/8/layout/target3"/>
    <dgm:cxn modelId="{916B4F07-69A7-ED4C-9EEB-2682ACF67A3F}" type="presParOf" srcId="{66B57C63-CAAB-F348-A4FF-BF247872265D}" destId="{BD0F2571-A1CE-A848-8018-462CA5452AF9}" srcOrd="10" destOrd="0" presId="urn:microsoft.com/office/officeart/2005/8/layout/target3"/>
    <dgm:cxn modelId="{80A3184E-E49F-AF49-921F-BFDD39430253}" type="presParOf" srcId="{66B57C63-CAAB-F348-A4FF-BF247872265D}" destId="{49BCAA9E-3A3F-A14B-8DC5-9447A5F70AB9}" srcOrd="11" destOrd="0" presId="urn:microsoft.com/office/officeart/2005/8/layout/target3"/>
    <dgm:cxn modelId="{63355CEF-5C27-CC40-8DD1-1B0C0557E973}" type="presParOf" srcId="{66B57C63-CAAB-F348-A4FF-BF247872265D}" destId="{4D6F5F83-EB0E-8741-8F1D-FF7B18239480}" srcOrd="12" destOrd="0" presId="urn:microsoft.com/office/officeart/2005/8/layout/target3"/>
    <dgm:cxn modelId="{F2F34F57-6D45-1347-BEBA-5B4B70788EBC}" type="presParOf" srcId="{66B57C63-CAAB-F348-A4FF-BF247872265D}" destId="{47B266E6-D14E-0C47-9181-1FF340917DBA}" srcOrd="13" destOrd="0" presId="urn:microsoft.com/office/officeart/2005/8/layout/target3"/>
    <dgm:cxn modelId="{96364633-742C-D545-B184-A038B5919DE1}" type="presParOf" srcId="{66B57C63-CAAB-F348-A4FF-BF247872265D}" destId="{BB7C4E99-8AB8-C749-BB70-11DD94149263}"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1D478-80F4-FB4F-A04F-FD046251C3FE}">
      <dsp:nvSpPr>
        <dsp:cNvPr id="0" name=""/>
        <dsp:cNvSpPr/>
      </dsp:nvSpPr>
      <dsp:spPr>
        <a:xfrm>
          <a:off x="0" y="0"/>
          <a:ext cx="5029199" cy="5029199"/>
        </a:xfrm>
        <a:prstGeom prst="pie">
          <a:avLst>
            <a:gd name="adj1" fmla="val 5400000"/>
            <a:gd name="adj2" fmla="val 16200000"/>
          </a:avLst>
        </a:prstGeom>
        <a:solidFill>
          <a:srgbClr val="FF0000"/>
        </a:solidFill>
        <a:ln>
          <a:noFill/>
        </a:ln>
        <a:effectLst>
          <a:outerShdw blurRad="635000" dist="22987" dir="5400000" algn="tl" rotWithShape="0">
            <a:srgbClr val="000000"/>
          </a:outerShdw>
        </a:effectLst>
      </dsp:spPr>
      <dsp:style>
        <a:lnRef idx="0">
          <a:scrgbClr r="0" g="0" b="0"/>
        </a:lnRef>
        <a:fillRef idx="3">
          <a:scrgbClr r="0" g="0" b="0"/>
        </a:fillRef>
        <a:effectRef idx="2">
          <a:scrgbClr r="0" g="0" b="0"/>
        </a:effectRef>
        <a:fontRef idx="minor">
          <a:schemeClr val="lt1"/>
        </a:fontRef>
      </dsp:style>
    </dsp:sp>
    <dsp:sp modelId="{B9204FA7-F673-A14A-95E6-BCB4B4B8BA33}">
      <dsp:nvSpPr>
        <dsp:cNvPr id="0" name=""/>
        <dsp:cNvSpPr/>
      </dsp:nvSpPr>
      <dsp:spPr>
        <a:xfrm>
          <a:off x="2514599" y="0"/>
          <a:ext cx="6172200" cy="502919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solidFill>
                <a:srgbClr val="FF0000"/>
              </a:solidFill>
              <a:latin typeface="Calibri"/>
              <a:cs typeface="Calibri"/>
            </a:rPr>
            <a:t>New media</a:t>
          </a:r>
          <a:endParaRPr lang="en-US" sz="4200" kern="1200" dirty="0">
            <a:solidFill>
              <a:srgbClr val="FF0000"/>
            </a:solidFill>
            <a:latin typeface="Calibri"/>
            <a:cs typeface="Calibri"/>
          </a:endParaRPr>
        </a:p>
      </dsp:txBody>
      <dsp:txXfrm>
        <a:off x="2514599" y="0"/>
        <a:ext cx="3086100" cy="1508763"/>
      </dsp:txXfrm>
    </dsp:sp>
    <dsp:sp modelId="{366043E5-165D-EC40-A2D0-AA9CEAA4E0B9}">
      <dsp:nvSpPr>
        <dsp:cNvPr id="0" name=""/>
        <dsp:cNvSpPr/>
      </dsp:nvSpPr>
      <dsp:spPr>
        <a:xfrm>
          <a:off x="880111" y="1508763"/>
          <a:ext cx="3268976" cy="3268976"/>
        </a:xfrm>
        <a:prstGeom prst="pie">
          <a:avLst>
            <a:gd name="adj1" fmla="val 5400000"/>
            <a:gd name="adj2" fmla="val 16200000"/>
          </a:avLst>
        </a:prstGeom>
        <a:solidFill>
          <a:srgbClr val="008000"/>
        </a:solidFill>
        <a:ln>
          <a:noFill/>
        </a:ln>
        <a:effectLst>
          <a:outerShdw blurRad="635000" dist="38100" dir="2700000" algn="tl" rotWithShape="0">
            <a:srgbClr val="000000"/>
          </a:outerShdw>
        </a:effectLst>
      </dsp:spPr>
      <dsp:style>
        <a:lnRef idx="0">
          <a:scrgbClr r="0" g="0" b="0"/>
        </a:lnRef>
        <a:fillRef idx="3">
          <a:scrgbClr r="0" g="0" b="0"/>
        </a:fillRef>
        <a:effectRef idx="2">
          <a:scrgbClr r="0" g="0" b="0"/>
        </a:effectRef>
        <a:fontRef idx="minor">
          <a:schemeClr val="lt1"/>
        </a:fontRef>
      </dsp:style>
    </dsp:sp>
    <dsp:sp modelId="{A7DF98BF-7431-1B4B-9AA7-A6066924221F}">
      <dsp:nvSpPr>
        <dsp:cNvPr id="0" name=""/>
        <dsp:cNvSpPr/>
      </dsp:nvSpPr>
      <dsp:spPr>
        <a:xfrm>
          <a:off x="2514599" y="1508763"/>
          <a:ext cx="6172200" cy="3268976"/>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solidFill>
                <a:srgbClr val="008000"/>
              </a:solidFill>
              <a:latin typeface="Calibri"/>
              <a:cs typeface="Calibri"/>
            </a:rPr>
            <a:t>Mainstream media</a:t>
          </a:r>
          <a:endParaRPr lang="en-US" sz="4200" kern="1200" dirty="0">
            <a:solidFill>
              <a:srgbClr val="008000"/>
            </a:solidFill>
            <a:latin typeface="Calibri"/>
            <a:cs typeface="Calibri"/>
          </a:endParaRPr>
        </a:p>
      </dsp:txBody>
      <dsp:txXfrm>
        <a:off x="2514599" y="1508763"/>
        <a:ext cx="3086100" cy="1508758"/>
      </dsp:txXfrm>
    </dsp:sp>
    <dsp:sp modelId="{14395263-F2EF-0C42-9ECE-F6C4F0F6D6D5}">
      <dsp:nvSpPr>
        <dsp:cNvPr id="0" name=""/>
        <dsp:cNvSpPr/>
      </dsp:nvSpPr>
      <dsp:spPr>
        <a:xfrm>
          <a:off x="1760220" y="3017521"/>
          <a:ext cx="1508758" cy="1508758"/>
        </a:xfrm>
        <a:prstGeom prst="pie">
          <a:avLst>
            <a:gd name="adj1" fmla="val 5400000"/>
            <a:gd name="adj2" fmla="val 16200000"/>
          </a:avLst>
        </a:prstGeom>
        <a:solidFill>
          <a:srgbClr val="0000FF"/>
        </a:solidFill>
        <a:ln>
          <a:noFill/>
        </a:ln>
        <a:effectLst>
          <a:outerShdw blurRad="635000" dist="50800" dir="16200000" algn="tl" rotWithShape="0">
            <a:srgbClr val="000000">
              <a:alpha val="43137"/>
            </a:srgbClr>
          </a:outerShdw>
        </a:effectLst>
      </dsp:spPr>
      <dsp:style>
        <a:lnRef idx="0">
          <a:scrgbClr r="0" g="0" b="0"/>
        </a:lnRef>
        <a:fillRef idx="3">
          <a:scrgbClr r="0" g="0" b="0"/>
        </a:fillRef>
        <a:effectRef idx="2">
          <a:scrgbClr r="0" g="0" b="0"/>
        </a:effectRef>
        <a:fontRef idx="minor">
          <a:schemeClr val="lt1"/>
        </a:fontRef>
      </dsp:style>
    </dsp:sp>
    <dsp:sp modelId="{B971E248-EF9A-EE4D-89FE-C8CA7128BC1E}">
      <dsp:nvSpPr>
        <dsp:cNvPr id="0" name=""/>
        <dsp:cNvSpPr/>
      </dsp:nvSpPr>
      <dsp:spPr>
        <a:xfrm>
          <a:off x="2514599" y="3017521"/>
          <a:ext cx="6172200" cy="150875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solidFill>
                <a:srgbClr val="0000FF"/>
              </a:solidFill>
              <a:latin typeface="Calibri"/>
              <a:cs typeface="Calibri"/>
            </a:rPr>
            <a:t>Traditional Sources</a:t>
          </a:r>
          <a:endParaRPr lang="en-US" sz="4200" kern="1200" dirty="0">
            <a:solidFill>
              <a:srgbClr val="0000FF"/>
            </a:solidFill>
            <a:latin typeface="Calibri"/>
            <a:cs typeface="Calibri"/>
          </a:endParaRPr>
        </a:p>
      </dsp:txBody>
      <dsp:txXfrm>
        <a:off x="2514599" y="3017521"/>
        <a:ext cx="3086100" cy="1508758"/>
      </dsp:txXfrm>
    </dsp:sp>
    <dsp:sp modelId="{BD0F2571-A1CE-A848-8018-462CA5452AF9}">
      <dsp:nvSpPr>
        <dsp:cNvPr id="0" name=""/>
        <dsp:cNvSpPr/>
      </dsp:nvSpPr>
      <dsp:spPr>
        <a:xfrm>
          <a:off x="5600699" y="0"/>
          <a:ext cx="3086100" cy="1508763"/>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Calibri"/>
              <a:cs typeface="Calibri"/>
            </a:rPr>
            <a:t>Twitter</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Flickr</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Blogs</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SMS / MMS / Mobiles</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Social networks</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GIS</a:t>
          </a:r>
          <a:endParaRPr lang="en-US" sz="1400" kern="1200" dirty="0">
            <a:latin typeface="Calibri"/>
            <a:cs typeface="Calibri"/>
          </a:endParaRPr>
        </a:p>
      </dsp:txBody>
      <dsp:txXfrm>
        <a:off x="5600699" y="0"/>
        <a:ext cx="3086100" cy="1508763"/>
      </dsp:txXfrm>
    </dsp:sp>
    <dsp:sp modelId="{4D6F5F83-EB0E-8741-8F1D-FF7B18239480}">
      <dsp:nvSpPr>
        <dsp:cNvPr id="0" name=""/>
        <dsp:cNvSpPr/>
      </dsp:nvSpPr>
      <dsp:spPr>
        <a:xfrm>
          <a:off x="5600699" y="1508763"/>
          <a:ext cx="3086100" cy="1508758"/>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Calibri"/>
              <a:cs typeface="Calibri"/>
            </a:rPr>
            <a:t>CNN / BBC / Al Jazeera</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Local / National TV and radio</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Print media (mainstream / regional)</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Alternative print media</a:t>
          </a:r>
          <a:endParaRPr lang="en-US" sz="1400" kern="1200" dirty="0">
            <a:latin typeface="Calibri"/>
            <a:cs typeface="Calibri"/>
          </a:endParaRPr>
        </a:p>
      </dsp:txBody>
      <dsp:txXfrm>
        <a:off x="5600699" y="1508763"/>
        <a:ext cx="3086100" cy="1508758"/>
      </dsp:txXfrm>
    </dsp:sp>
    <dsp:sp modelId="{BB7C4E99-8AB8-C749-BB70-11DD94149263}">
      <dsp:nvSpPr>
        <dsp:cNvPr id="0" name=""/>
        <dsp:cNvSpPr/>
      </dsp:nvSpPr>
      <dsp:spPr>
        <a:xfrm>
          <a:off x="5600699" y="3017521"/>
          <a:ext cx="3086100" cy="1508758"/>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Calibri"/>
              <a:cs typeface="Calibri"/>
            </a:rPr>
            <a:t>Sit reps</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Open Data Open </a:t>
          </a:r>
          <a:r>
            <a:rPr lang="en-US" sz="1400" kern="1200" dirty="0" err="1" smtClean="0">
              <a:latin typeface="Calibri"/>
              <a:cs typeface="Calibri"/>
            </a:rPr>
            <a:t>Gov</a:t>
          </a:r>
          <a:r>
            <a:rPr lang="en-US" sz="1400" kern="1200" dirty="0" smtClean="0">
              <a:latin typeface="Calibri"/>
              <a:cs typeface="Calibri"/>
            </a:rPr>
            <a:t> Data</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Humanitarian Information </a:t>
          </a:r>
          <a:r>
            <a:rPr lang="en-US" sz="1400" kern="1200" dirty="0" err="1" smtClean="0">
              <a:latin typeface="Calibri"/>
              <a:cs typeface="Calibri"/>
            </a:rPr>
            <a:t>Centres</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Agency databases / email lists</a:t>
          </a:r>
          <a:endParaRPr lang="en-US" sz="1400" kern="1200" dirty="0">
            <a:latin typeface="Calibri"/>
            <a:cs typeface="Calibri"/>
          </a:endParaRPr>
        </a:p>
        <a:p>
          <a:pPr marL="114300" lvl="1" indent="-114300" algn="l" defTabSz="622300">
            <a:lnSpc>
              <a:spcPct val="90000"/>
            </a:lnSpc>
            <a:spcBef>
              <a:spcPct val="0"/>
            </a:spcBef>
            <a:spcAft>
              <a:spcPct val="15000"/>
            </a:spcAft>
            <a:buChar char="••"/>
          </a:pPr>
          <a:r>
            <a:rPr lang="en-US" sz="1400" kern="1200" dirty="0" smtClean="0">
              <a:latin typeface="Calibri"/>
              <a:cs typeface="Calibri"/>
            </a:rPr>
            <a:t>Personal contacts / relationships</a:t>
          </a:r>
          <a:endParaRPr lang="en-US" sz="1400" kern="1200" dirty="0">
            <a:latin typeface="Calibri"/>
            <a:cs typeface="Calibri"/>
          </a:endParaRPr>
        </a:p>
      </dsp:txBody>
      <dsp:txXfrm>
        <a:off x="5600699" y="3017521"/>
        <a:ext cx="3086100" cy="1508758"/>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D6D6DF-46D7-8149-A725-2C04316FD1C1}" type="datetimeFigureOut">
              <a:rPr lang="de-DE" smtClean="0"/>
              <a:t>25/04/15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EDEF72-89E1-3A4E-9985-CF12ACADCD69}" type="slidenum">
              <a:rPr lang="de-DE" smtClean="0"/>
              <a:t>‹#›</a:t>
            </a:fld>
            <a:endParaRPr lang="de-DE"/>
          </a:p>
        </p:txBody>
      </p:sp>
    </p:spTree>
    <p:extLst>
      <p:ext uri="{BB962C8B-B14F-4D97-AF65-F5344CB8AC3E}">
        <p14:creationId xmlns:p14="http://schemas.microsoft.com/office/powerpoint/2010/main" val="37632212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DEF72-89E1-3A4E-9985-CF12ACADCD69}" type="slidenum">
              <a:rPr lang="de-DE" smtClean="0"/>
              <a:t>1</a:t>
            </a:fld>
            <a:endParaRPr lang="de-DE"/>
          </a:p>
        </p:txBody>
      </p:sp>
    </p:spTree>
    <p:extLst>
      <p:ext uri="{BB962C8B-B14F-4D97-AF65-F5344CB8AC3E}">
        <p14:creationId xmlns:p14="http://schemas.microsoft.com/office/powerpoint/2010/main" val="169350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44588" y="684213"/>
            <a:ext cx="4573587" cy="3430587"/>
          </a:xfrm>
        </p:spPr>
      </p:sp>
      <p:sp>
        <p:nvSpPr>
          <p:cNvPr id="17410" name="Rectangle 3"/>
          <p:cNvSpPr>
            <a:spLocks noGrp="1" noChangeArrowheads="1"/>
          </p:cNvSpPr>
          <p:nvPr>
            <p:ph type="body" idx="1"/>
          </p:nvPr>
        </p:nvSpPr>
        <p:spPr bwMode="auto">
          <a:xfrm>
            <a:off x="686421" y="4344025"/>
            <a:ext cx="5485158" cy="4116049"/>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2478" tIns="46241" rIns="92478" bIns="46241"/>
          <a:lstStyle/>
          <a:p>
            <a:endParaRPr lang="en-GB">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a:ln w="12700">
            <a:solidFill>
              <a:srgbClr val="000000"/>
            </a:solidFill>
            <a:miter lim="800000"/>
            <a:headEnd/>
            <a:tailEnd/>
          </a:ln>
        </p:spPr>
      </p:sp>
      <p:sp>
        <p:nvSpPr>
          <p:cNvPr id="29698" name="Notizenplatzhalter 2"/>
          <p:cNvSpPr>
            <a:spLocks noGrp="1"/>
          </p:cNvSpPr>
          <p:nvPr>
            <p:ph type="body" idx="1"/>
          </p:nvPr>
        </p:nvSpPr>
        <p:spPr bwMode="auto">
          <a:xfrm>
            <a:off x="686421" y="4344025"/>
            <a:ext cx="5485158" cy="411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eaLnBrk="1" hangingPunct="1">
              <a:spcBef>
                <a:spcPct val="0"/>
              </a:spcBef>
            </a:pPr>
            <a:r>
              <a:rPr lang="de-DE">
                <a:latin typeface="Calibri" charset="0"/>
                <a:ea typeface="ＭＳ Ｐゴシック" charset="0"/>
                <a:cs typeface="ＭＳ Ｐゴシック" charset="0"/>
              </a:rPr>
              <a:t>Crowdsourcing :  Too much information </a:t>
            </a:r>
          </a:p>
        </p:txBody>
      </p:sp>
      <p:sp>
        <p:nvSpPr>
          <p:cNvPr id="29699" name="Foliennummernplatzhalter 3"/>
          <p:cNvSpPr txBox="1">
            <a:spLocks noGrp="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eaLnBrk="0" hangingPunct="0">
              <a:defRPr sz="2500" b="1">
                <a:solidFill>
                  <a:srgbClr val="004273"/>
                </a:solidFill>
                <a:latin typeface="Arial" charset="0"/>
                <a:ea typeface="ＭＳ Ｐゴシック" charset="0"/>
                <a:cs typeface="ＭＳ Ｐゴシック" charset="0"/>
              </a:defRPr>
            </a:lvl1pPr>
            <a:lvl2pPr marL="742950" indent="-285750" eaLnBrk="0" hangingPunct="0">
              <a:defRPr sz="2500" b="1">
                <a:solidFill>
                  <a:srgbClr val="004273"/>
                </a:solidFill>
                <a:latin typeface="Arial" charset="0"/>
                <a:ea typeface="ＭＳ Ｐゴシック" charset="0"/>
              </a:defRPr>
            </a:lvl2pPr>
            <a:lvl3pPr marL="1143000" indent="-228600" eaLnBrk="0" hangingPunct="0">
              <a:defRPr sz="2500" b="1">
                <a:solidFill>
                  <a:srgbClr val="004273"/>
                </a:solidFill>
                <a:latin typeface="Arial" charset="0"/>
                <a:ea typeface="ＭＳ Ｐゴシック" charset="0"/>
              </a:defRPr>
            </a:lvl3pPr>
            <a:lvl4pPr marL="1600200" indent="-228600" eaLnBrk="0" hangingPunct="0">
              <a:defRPr sz="2500" b="1">
                <a:solidFill>
                  <a:srgbClr val="004273"/>
                </a:solidFill>
                <a:latin typeface="Arial" charset="0"/>
                <a:ea typeface="ＭＳ Ｐゴシック" charset="0"/>
              </a:defRPr>
            </a:lvl4pPr>
            <a:lvl5pPr marL="2057400" indent="-228600" eaLnBrk="0" hangingPunct="0">
              <a:defRPr sz="2500" b="1">
                <a:solidFill>
                  <a:srgbClr val="004273"/>
                </a:solidFill>
                <a:latin typeface="Arial" charset="0"/>
                <a:ea typeface="ＭＳ Ｐゴシック" charset="0"/>
              </a:defRPr>
            </a:lvl5pPr>
            <a:lvl6pPr marL="2514600" indent="-228600" eaLnBrk="0" fontAlgn="base" hangingPunct="0">
              <a:spcBef>
                <a:spcPct val="0"/>
              </a:spcBef>
              <a:spcAft>
                <a:spcPct val="0"/>
              </a:spcAft>
              <a:defRPr sz="2500" b="1">
                <a:solidFill>
                  <a:srgbClr val="004273"/>
                </a:solidFill>
                <a:latin typeface="Arial" charset="0"/>
                <a:ea typeface="ＭＳ Ｐゴシック" charset="0"/>
              </a:defRPr>
            </a:lvl6pPr>
            <a:lvl7pPr marL="2971800" indent="-228600" eaLnBrk="0" fontAlgn="base" hangingPunct="0">
              <a:spcBef>
                <a:spcPct val="0"/>
              </a:spcBef>
              <a:spcAft>
                <a:spcPct val="0"/>
              </a:spcAft>
              <a:defRPr sz="2500" b="1">
                <a:solidFill>
                  <a:srgbClr val="004273"/>
                </a:solidFill>
                <a:latin typeface="Arial" charset="0"/>
                <a:ea typeface="ＭＳ Ｐゴシック" charset="0"/>
              </a:defRPr>
            </a:lvl7pPr>
            <a:lvl8pPr marL="3429000" indent="-228600" eaLnBrk="0" fontAlgn="base" hangingPunct="0">
              <a:spcBef>
                <a:spcPct val="0"/>
              </a:spcBef>
              <a:spcAft>
                <a:spcPct val="0"/>
              </a:spcAft>
              <a:defRPr sz="2500" b="1">
                <a:solidFill>
                  <a:srgbClr val="004273"/>
                </a:solidFill>
                <a:latin typeface="Arial" charset="0"/>
                <a:ea typeface="ＭＳ Ｐゴシック" charset="0"/>
              </a:defRPr>
            </a:lvl8pPr>
            <a:lvl9pPr marL="3886200" indent="-228600" eaLnBrk="0" fontAlgn="base" hangingPunct="0">
              <a:spcBef>
                <a:spcPct val="0"/>
              </a:spcBef>
              <a:spcAft>
                <a:spcPct val="0"/>
              </a:spcAft>
              <a:defRPr sz="2500" b="1">
                <a:solidFill>
                  <a:srgbClr val="004273"/>
                </a:solidFill>
                <a:latin typeface="Arial" charset="0"/>
                <a:ea typeface="ＭＳ Ｐゴシック" charset="0"/>
              </a:defRPr>
            </a:lvl9pPr>
          </a:lstStyle>
          <a:p>
            <a:pPr eaLnBrk="1" hangingPunct="1"/>
            <a:fld id="{E7E2F100-2ACD-4F40-95F7-12B563F9D8CB}" type="slidenum">
              <a:rPr lang="de-DE" sz="1200">
                <a:solidFill>
                  <a:srgbClr val="000000"/>
                </a:solidFill>
                <a:latin typeface="Gill Sans" charset="0"/>
                <a:ea typeface="ヒラギノ角ゴ ProN W3" charset="0"/>
                <a:cs typeface="ヒラギノ角ゴ ProN W3" charset="0"/>
                <a:sym typeface="Gill Sans" charset="0"/>
              </a:rPr>
              <a:pPr eaLnBrk="1" hangingPunct="1"/>
              <a:t>8</a:t>
            </a:fld>
            <a:endParaRPr lang="de-DE" sz="1200">
              <a:solidFill>
                <a:srgbClr val="000000"/>
              </a:solidFill>
              <a:latin typeface="Gill Sans" charset="0"/>
              <a:ea typeface="ヒラギノ角ゴ ProN W3" charset="0"/>
              <a:cs typeface="ヒラギノ角ゴ ProN W3" charset="0"/>
              <a:sym typeface="Gill San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EDEF72-89E1-3A4E-9985-CF12ACADCD69}" type="slidenum">
              <a:rPr lang="de-DE" smtClean="0"/>
              <a:t>18</a:t>
            </a:fld>
            <a:endParaRPr lang="de-DE"/>
          </a:p>
        </p:txBody>
      </p:sp>
    </p:spTree>
    <p:extLst>
      <p:ext uri="{BB962C8B-B14F-4D97-AF65-F5344CB8AC3E}">
        <p14:creationId xmlns:p14="http://schemas.microsoft.com/office/powerpoint/2010/main" val="3871258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olienbildplatzhalter 1"/>
          <p:cNvSpPr>
            <a:spLocks noGrp="1" noRot="1" noChangeAspect="1"/>
          </p:cNvSpPr>
          <p:nvPr>
            <p:ph type="sldImg"/>
          </p:nvPr>
        </p:nvSpPr>
        <p:spPr>
          <a:ln w="12700">
            <a:solidFill>
              <a:srgbClr val="000000"/>
            </a:solidFill>
            <a:miter lim="800000"/>
            <a:headEnd/>
            <a:tailEnd/>
          </a:ln>
        </p:spPr>
      </p:sp>
      <p:sp>
        <p:nvSpPr>
          <p:cNvPr id="57346" name="Notizenplatzhalter 2"/>
          <p:cNvSpPr>
            <a:spLocks noGrp="1"/>
          </p:cNvSpPr>
          <p:nvPr>
            <p:ph type="body" idx="1"/>
          </p:nvPr>
        </p:nvSpPr>
        <p:spPr bwMode="auto">
          <a:xfrm>
            <a:off x="686421" y="4344025"/>
            <a:ext cx="5485158" cy="411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a:spcBef>
                <a:spcPct val="0"/>
              </a:spcBef>
            </a:pPr>
            <a:r>
              <a:rPr lang="de-DE">
                <a:latin typeface="Calibri" charset="0"/>
                <a:ea typeface="ＭＳ Ｐゴシック" charset="0"/>
                <a:cs typeface="ＭＳ Ｐゴシック" charset="0"/>
              </a:rPr>
              <a:t>Lybia Standby force</a:t>
            </a:r>
          </a:p>
        </p:txBody>
      </p:sp>
      <p:sp>
        <p:nvSpPr>
          <p:cNvPr id="57347" name="Foliennummernplatzhalter 3"/>
          <p:cNvSpPr>
            <a:spLocks noGrp="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eaLnBrk="0" hangingPunct="0">
              <a:defRPr sz="2500" b="1">
                <a:solidFill>
                  <a:srgbClr val="004273"/>
                </a:solidFill>
                <a:latin typeface="Arial" charset="0"/>
                <a:ea typeface="ＭＳ Ｐゴシック" charset="0"/>
                <a:cs typeface="ＭＳ Ｐゴシック" charset="0"/>
              </a:defRPr>
            </a:lvl1pPr>
            <a:lvl2pPr marL="729057" indent="-280406" eaLnBrk="0" hangingPunct="0">
              <a:defRPr sz="2500" b="1">
                <a:solidFill>
                  <a:srgbClr val="004273"/>
                </a:solidFill>
                <a:latin typeface="Arial" charset="0"/>
                <a:ea typeface="ＭＳ Ｐゴシック" charset="0"/>
              </a:defRPr>
            </a:lvl2pPr>
            <a:lvl3pPr marL="1121626" indent="-224325" eaLnBrk="0" hangingPunct="0">
              <a:defRPr sz="2500" b="1">
                <a:solidFill>
                  <a:srgbClr val="004273"/>
                </a:solidFill>
                <a:latin typeface="Arial" charset="0"/>
                <a:ea typeface="ＭＳ Ｐゴシック" charset="0"/>
              </a:defRPr>
            </a:lvl3pPr>
            <a:lvl4pPr marL="1570276" indent="-224325" eaLnBrk="0" hangingPunct="0">
              <a:defRPr sz="2500" b="1">
                <a:solidFill>
                  <a:srgbClr val="004273"/>
                </a:solidFill>
                <a:latin typeface="Arial" charset="0"/>
                <a:ea typeface="ＭＳ Ｐゴシック" charset="0"/>
              </a:defRPr>
            </a:lvl4pPr>
            <a:lvl5pPr marL="2018927" indent="-224325" eaLnBrk="0" hangingPunct="0">
              <a:defRPr sz="2500" b="1">
                <a:solidFill>
                  <a:srgbClr val="004273"/>
                </a:solidFill>
                <a:latin typeface="Arial" charset="0"/>
                <a:ea typeface="ＭＳ Ｐゴシック" charset="0"/>
              </a:defRPr>
            </a:lvl5pPr>
            <a:lvl6pPr marL="2467577" indent="-224325" eaLnBrk="0" fontAlgn="base" hangingPunct="0">
              <a:spcBef>
                <a:spcPct val="0"/>
              </a:spcBef>
              <a:spcAft>
                <a:spcPct val="0"/>
              </a:spcAft>
              <a:defRPr sz="2500" b="1">
                <a:solidFill>
                  <a:srgbClr val="004273"/>
                </a:solidFill>
                <a:latin typeface="Arial" charset="0"/>
                <a:ea typeface="ＭＳ Ｐゴシック" charset="0"/>
              </a:defRPr>
            </a:lvl6pPr>
            <a:lvl7pPr marL="2916227" indent="-224325" eaLnBrk="0" fontAlgn="base" hangingPunct="0">
              <a:spcBef>
                <a:spcPct val="0"/>
              </a:spcBef>
              <a:spcAft>
                <a:spcPct val="0"/>
              </a:spcAft>
              <a:defRPr sz="2500" b="1">
                <a:solidFill>
                  <a:srgbClr val="004273"/>
                </a:solidFill>
                <a:latin typeface="Arial" charset="0"/>
                <a:ea typeface="ＭＳ Ｐゴシック" charset="0"/>
              </a:defRPr>
            </a:lvl7pPr>
            <a:lvl8pPr marL="3364878" indent="-224325" eaLnBrk="0" fontAlgn="base" hangingPunct="0">
              <a:spcBef>
                <a:spcPct val="0"/>
              </a:spcBef>
              <a:spcAft>
                <a:spcPct val="0"/>
              </a:spcAft>
              <a:defRPr sz="2500" b="1">
                <a:solidFill>
                  <a:srgbClr val="004273"/>
                </a:solidFill>
                <a:latin typeface="Arial" charset="0"/>
                <a:ea typeface="ＭＳ Ｐゴシック" charset="0"/>
              </a:defRPr>
            </a:lvl8pPr>
            <a:lvl9pPr marL="3813528" indent="-224325" eaLnBrk="0" fontAlgn="base" hangingPunct="0">
              <a:spcBef>
                <a:spcPct val="0"/>
              </a:spcBef>
              <a:spcAft>
                <a:spcPct val="0"/>
              </a:spcAft>
              <a:defRPr sz="2500" b="1">
                <a:solidFill>
                  <a:srgbClr val="004273"/>
                </a:solidFill>
                <a:latin typeface="Arial" charset="0"/>
                <a:ea typeface="ＭＳ Ｐゴシック" charset="0"/>
              </a:defRPr>
            </a:lvl9pPr>
          </a:lstStyle>
          <a:p>
            <a:pPr eaLnBrk="1" hangingPunct="1"/>
            <a:fld id="{CF04191D-8347-5C45-ADF0-151CF3B68699}" type="slidenum">
              <a:rPr lang="de-DE" sz="1200">
                <a:solidFill>
                  <a:srgbClr val="000000"/>
                </a:solidFill>
                <a:latin typeface="Gill Sans" charset="0"/>
                <a:ea typeface="ヒラギノ角ゴ ProN W3" charset="0"/>
                <a:cs typeface="ヒラギノ角ゴ ProN W3" charset="0"/>
                <a:sym typeface="Gill Sans" charset="0"/>
              </a:rPr>
              <a:pPr eaLnBrk="1" hangingPunct="1"/>
              <a:t>22</a:t>
            </a:fld>
            <a:endParaRPr lang="de-DE" sz="1200">
              <a:solidFill>
                <a:srgbClr val="000000"/>
              </a:solidFill>
              <a:latin typeface="Gill Sans" charset="0"/>
              <a:ea typeface="ヒラギノ角ゴ ProN W3" charset="0"/>
              <a:cs typeface="ヒラギノ角ゴ ProN W3" charset="0"/>
              <a:sym typeface="Gill San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Folienbildplatzhalter 1"/>
          <p:cNvSpPr>
            <a:spLocks noGrp="1" noRot="1" noChangeAspect="1"/>
          </p:cNvSpPr>
          <p:nvPr>
            <p:ph type="sldImg"/>
          </p:nvPr>
        </p:nvSpPr>
        <p:spPr>
          <a:ln w="12700">
            <a:solidFill>
              <a:srgbClr val="000000"/>
            </a:solidFill>
            <a:miter lim="800000"/>
            <a:headEnd/>
            <a:tailEnd/>
          </a:ln>
        </p:spPr>
      </p:sp>
      <p:sp>
        <p:nvSpPr>
          <p:cNvPr id="57346" name="Notizenplatzhalter 2"/>
          <p:cNvSpPr>
            <a:spLocks noGrp="1"/>
          </p:cNvSpPr>
          <p:nvPr>
            <p:ph type="body" idx="1"/>
          </p:nvPr>
        </p:nvSpPr>
        <p:spPr bwMode="auto">
          <a:xfrm>
            <a:off x="686421" y="4344025"/>
            <a:ext cx="5485158" cy="411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a:spcBef>
                <a:spcPct val="0"/>
              </a:spcBef>
            </a:pPr>
            <a:r>
              <a:rPr lang="de-DE">
                <a:latin typeface="Calibri" charset="0"/>
                <a:ea typeface="ＭＳ Ｐゴシック" charset="0"/>
                <a:cs typeface="ＭＳ Ｐゴシック" charset="0"/>
              </a:rPr>
              <a:t>Lybia Standby force</a:t>
            </a:r>
          </a:p>
        </p:txBody>
      </p:sp>
      <p:sp>
        <p:nvSpPr>
          <p:cNvPr id="57347" name="Foliennummernplatzhalter 3"/>
          <p:cNvSpPr>
            <a:spLocks noGrp="1"/>
          </p:cNvSpPr>
          <p:nvPr>
            <p:ph type="sldNum" sz="quarter" idx="4294967295"/>
          </p:nvPr>
        </p:nvSpPr>
        <p:spPr bwMode="auto">
          <a:xfrm>
            <a:off x="3884027" y="8684926"/>
            <a:ext cx="2972421" cy="457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eaLnBrk="0" hangingPunct="0">
              <a:defRPr sz="2500" b="1">
                <a:solidFill>
                  <a:srgbClr val="004273"/>
                </a:solidFill>
                <a:latin typeface="Arial" charset="0"/>
                <a:ea typeface="ＭＳ Ｐゴシック" charset="0"/>
                <a:cs typeface="ＭＳ Ｐゴシック" charset="0"/>
              </a:defRPr>
            </a:lvl1pPr>
            <a:lvl2pPr marL="729057" indent="-280406" eaLnBrk="0" hangingPunct="0">
              <a:defRPr sz="2500" b="1">
                <a:solidFill>
                  <a:srgbClr val="004273"/>
                </a:solidFill>
                <a:latin typeface="Arial" charset="0"/>
                <a:ea typeface="ＭＳ Ｐゴシック" charset="0"/>
              </a:defRPr>
            </a:lvl2pPr>
            <a:lvl3pPr marL="1121626" indent="-224325" eaLnBrk="0" hangingPunct="0">
              <a:defRPr sz="2500" b="1">
                <a:solidFill>
                  <a:srgbClr val="004273"/>
                </a:solidFill>
                <a:latin typeface="Arial" charset="0"/>
                <a:ea typeface="ＭＳ Ｐゴシック" charset="0"/>
              </a:defRPr>
            </a:lvl3pPr>
            <a:lvl4pPr marL="1570276" indent="-224325" eaLnBrk="0" hangingPunct="0">
              <a:defRPr sz="2500" b="1">
                <a:solidFill>
                  <a:srgbClr val="004273"/>
                </a:solidFill>
                <a:latin typeface="Arial" charset="0"/>
                <a:ea typeface="ＭＳ Ｐゴシック" charset="0"/>
              </a:defRPr>
            </a:lvl4pPr>
            <a:lvl5pPr marL="2018927" indent="-224325" eaLnBrk="0" hangingPunct="0">
              <a:defRPr sz="2500" b="1">
                <a:solidFill>
                  <a:srgbClr val="004273"/>
                </a:solidFill>
                <a:latin typeface="Arial" charset="0"/>
                <a:ea typeface="ＭＳ Ｐゴシック" charset="0"/>
              </a:defRPr>
            </a:lvl5pPr>
            <a:lvl6pPr marL="2467577" indent="-224325" eaLnBrk="0" fontAlgn="base" hangingPunct="0">
              <a:spcBef>
                <a:spcPct val="0"/>
              </a:spcBef>
              <a:spcAft>
                <a:spcPct val="0"/>
              </a:spcAft>
              <a:defRPr sz="2500" b="1">
                <a:solidFill>
                  <a:srgbClr val="004273"/>
                </a:solidFill>
                <a:latin typeface="Arial" charset="0"/>
                <a:ea typeface="ＭＳ Ｐゴシック" charset="0"/>
              </a:defRPr>
            </a:lvl6pPr>
            <a:lvl7pPr marL="2916227" indent="-224325" eaLnBrk="0" fontAlgn="base" hangingPunct="0">
              <a:spcBef>
                <a:spcPct val="0"/>
              </a:spcBef>
              <a:spcAft>
                <a:spcPct val="0"/>
              </a:spcAft>
              <a:defRPr sz="2500" b="1">
                <a:solidFill>
                  <a:srgbClr val="004273"/>
                </a:solidFill>
                <a:latin typeface="Arial" charset="0"/>
                <a:ea typeface="ＭＳ Ｐゴシック" charset="0"/>
              </a:defRPr>
            </a:lvl7pPr>
            <a:lvl8pPr marL="3364878" indent="-224325" eaLnBrk="0" fontAlgn="base" hangingPunct="0">
              <a:spcBef>
                <a:spcPct val="0"/>
              </a:spcBef>
              <a:spcAft>
                <a:spcPct val="0"/>
              </a:spcAft>
              <a:defRPr sz="2500" b="1">
                <a:solidFill>
                  <a:srgbClr val="004273"/>
                </a:solidFill>
                <a:latin typeface="Arial" charset="0"/>
                <a:ea typeface="ＭＳ Ｐゴシック" charset="0"/>
              </a:defRPr>
            </a:lvl8pPr>
            <a:lvl9pPr marL="3813528" indent="-224325" eaLnBrk="0" fontAlgn="base" hangingPunct="0">
              <a:spcBef>
                <a:spcPct val="0"/>
              </a:spcBef>
              <a:spcAft>
                <a:spcPct val="0"/>
              </a:spcAft>
              <a:defRPr sz="2500" b="1">
                <a:solidFill>
                  <a:srgbClr val="004273"/>
                </a:solidFill>
                <a:latin typeface="Arial" charset="0"/>
                <a:ea typeface="ＭＳ Ｐゴシック" charset="0"/>
              </a:defRPr>
            </a:lvl9pPr>
          </a:lstStyle>
          <a:p>
            <a:pPr eaLnBrk="1" hangingPunct="1"/>
            <a:fld id="{CF04191D-8347-5C45-ADF0-151CF3B68699}" type="slidenum">
              <a:rPr lang="de-DE" sz="1200">
                <a:solidFill>
                  <a:srgbClr val="000000"/>
                </a:solidFill>
                <a:latin typeface="Gill Sans" charset="0"/>
                <a:ea typeface="ヒラギノ角ゴ ProN W3" charset="0"/>
                <a:cs typeface="ヒラギノ角ゴ ProN W3" charset="0"/>
                <a:sym typeface="Gill Sans" charset="0"/>
              </a:rPr>
              <a:pPr eaLnBrk="1" hangingPunct="1"/>
              <a:t>24</a:t>
            </a:fld>
            <a:endParaRPr lang="de-DE" sz="1200">
              <a:solidFill>
                <a:srgbClr val="000000"/>
              </a:solidFill>
              <a:latin typeface="Gill Sans" charset="0"/>
              <a:ea typeface="ヒラギノ角ゴ ProN W3" charset="0"/>
              <a:cs typeface="ヒラギノ角ゴ ProN W3" charset="0"/>
              <a:sym typeface="Gill San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(3/4/15 11:21) -----</a:t>
            </a:r>
          </a:p>
          <a:p>
            <a:r>
              <a:rPr lang="en-US" dirty="0"/>
              <a:t>Not just what areas of law are relevant (the right end of the spectrum, where LOAC only constitutes less than 5% of all the remedies that we have)</a:t>
            </a:r>
          </a:p>
          <a:p>
            <a:endParaRPr lang="en-US" dirty="0"/>
          </a:p>
          <a:p>
            <a:r>
              <a:rPr lang="en-US" dirty="0"/>
              <a:t>All these mechanisms can be used for conflict prevention, if we apply them systematically and skillfully to the issues at hand.</a:t>
            </a:r>
          </a:p>
        </p:txBody>
      </p:sp>
      <p:sp>
        <p:nvSpPr>
          <p:cNvPr id="4" name="Slide Number Placeholder 3"/>
          <p:cNvSpPr>
            <a:spLocks noGrp="1"/>
          </p:cNvSpPr>
          <p:nvPr>
            <p:ph type="sldNum" sz="quarter" idx="10"/>
          </p:nvPr>
        </p:nvSpPr>
        <p:spPr/>
        <p:txBody>
          <a:bodyPr/>
          <a:lstStyle/>
          <a:p>
            <a:fld id="{F69BFC3E-1C1D-F443-AC6C-BE0D271628B7}" type="slidenum">
              <a:rPr lang="en-US" smtClean="0"/>
              <a:t>25</a:t>
            </a:fld>
            <a:endParaRPr lang="en-US" dirty="0"/>
          </a:p>
        </p:txBody>
      </p:sp>
    </p:spTree>
    <p:extLst>
      <p:ext uri="{BB962C8B-B14F-4D97-AF65-F5344CB8AC3E}">
        <p14:creationId xmlns:p14="http://schemas.microsoft.com/office/powerpoint/2010/main" val="1309854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Master-Untertitelformat bearbeiten</a:t>
            </a:r>
            <a:endParaRPr lang="de-DE"/>
          </a:p>
        </p:txBody>
      </p:sp>
      <p:sp>
        <p:nvSpPr>
          <p:cNvPr id="4" name="Datumsplatzhalter 3"/>
          <p:cNvSpPr>
            <a:spLocks noGrp="1"/>
          </p:cNvSpPr>
          <p:nvPr>
            <p:ph type="dt" sz="half" idx="10"/>
          </p:nvPr>
        </p:nvSpPr>
        <p:spPr/>
        <p:txBody>
          <a:bodyPr/>
          <a:lstStyle/>
          <a:p>
            <a:fld id="{684DF219-12A2-B94E-9BCD-FBE6D9D03A2F}" type="datetimeFigureOut">
              <a:rPr lang="de-DE" smtClean="0"/>
              <a:t>25/04/15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8E6685A-41C4-0E43-9745-E9EF5465F777}" type="slidenum">
              <a:rPr lang="de-DE" smtClean="0"/>
              <a:t>‹#›</a:t>
            </a:fld>
            <a:endParaRPr lang="de-DE"/>
          </a:p>
        </p:txBody>
      </p:sp>
    </p:spTree>
    <p:extLst>
      <p:ext uri="{BB962C8B-B14F-4D97-AF65-F5344CB8AC3E}">
        <p14:creationId xmlns:p14="http://schemas.microsoft.com/office/powerpoint/2010/main" val="322963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684DF219-12A2-B94E-9BCD-FBE6D9D03A2F}" type="datetimeFigureOut">
              <a:rPr lang="de-DE" smtClean="0"/>
              <a:t>25/04/15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8E6685A-41C4-0E43-9745-E9EF5465F777}" type="slidenum">
              <a:rPr lang="de-DE" smtClean="0"/>
              <a:t>‹#›</a:t>
            </a:fld>
            <a:endParaRPr lang="de-DE"/>
          </a:p>
        </p:txBody>
      </p:sp>
    </p:spTree>
    <p:extLst>
      <p:ext uri="{BB962C8B-B14F-4D97-AF65-F5344CB8AC3E}">
        <p14:creationId xmlns:p14="http://schemas.microsoft.com/office/powerpoint/2010/main" val="4131349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CH"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684DF219-12A2-B94E-9BCD-FBE6D9D03A2F}" type="datetimeFigureOut">
              <a:rPr lang="de-DE" smtClean="0"/>
              <a:t>25/04/15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8E6685A-41C4-0E43-9745-E9EF5465F777}" type="slidenum">
              <a:rPr lang="de-DE" smtClean="0"/>
              <a:t>‹#›</a:t>
            </a:fld>
            <a:endParaRPr lang="de-DE"/>
          </a:p>
        </p:txBody>
      </p:sp>
    </p:spTree>
    <p:extLst>
      <p:ext uri="{BB962C8B-B14F-4D97-AF65-F5344CB8AC3E}">
        <p14:creationId xmlns:p14="http://schemas.microsoft.com/office/powerpoint/2010/main" val="2757271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descr="LOGO Black.jpg"/>
          <p:cNvPicPr>
            <a:picLocks noChangeAspect="1"/>
          </p:cNvPicPr>
          <p:nvPr userDrawn="1"/>
        </p:nvPicPr>
        <p:blipFill>
          <a:blip r:embed="rId2"/>
          <a:stretch>
            <a:fillRect/>
          </a:stretch>
        </p:blipFill>
        <p:spPr>
          <a:xfrm>
            <a:off x="3180" y="6246814"/>
            <a:ext cx="2300308" cy="611187"/>
          </a:xfrm>
          <a:prstGeom prst="rect">
            <a:avLst/>
          </a:prstGeom>
          <a:effectLst>
            <a:outerShdw blurRad="635000" dist="38100" dir="2700000" algn="tl" rotWithShape="0">
              <a:srgbClr val="000000">
                <a:alpha val="0"/>
              </a:srgbClr>
            </a:outerShdw>
          </a:effectLst>
        </p:spPr>
      </p:pic>
      <p:sp>
        <p:nvSpPr>
          <p:cNvPr id="5" name="Line"/>
          <p:cNvSpPr>
            <a:spLocks noChangeShapeType="1"/>
          </p:cNvSpPr>
          <p:nvPr userDrawn="1"/>
        </p:nvSpPr>
        <p:spPr bwMode="auto">
          <a:xfrm>
            <a:off x="3179" y="6246813"/>
            <a:ext cx="9144000"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lIns="91369" tIns="45685" rIns="91369" bIns="45685" anchor="ctr"/>
          <a:lstStyle/>
          <a:p>
            <a:endParaRPr lang="de-DE"/>
          </a:p>
        </p:txBody>
      </p:sp>
      <p:sp>
        <p:nvSpPr>
          <p:cNvPr id="6" name="txtfooterCVLPage"/>
          <p:cNvSpPr txBox="1">
            <a:spLocks noChangeArrowheads="1"/>
          </p:cNvSpPr>
          <p:nvPr userDrawn="1"/>
        </p:nvSpPr>
        <p:spPr bwMode="auto">
          <a:xfrm>
            <a:off x="4155497" y="6370638"/>
            <a:ext cx="49916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lvl1pPr eaLnBrk="0" hangingPunct="0">
              <a:defRPr sz="42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42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9pPr>
          </a:lstStyle>
          <a:p>
            <a:pPr eaLnBrk="1" fontAlgn="auto" hangingPunct="1">
              <a:spcBef>
                <a:spcPts val="0"/>
              </a:spcBef>
              <a:spcAft>
                <a:spcPts val="0"/>
              </a:spcAft>
              <a:defRPr/>
            </a:pPr>
            <a:fld id="{9F44B361-BBB1-6447-906B-9BE71EAC2B6C}" type="slidenum">
              <a:rPr lang="en-US" sz="1200" smtClean="0">
                <a:cs typeface="Arial" charset="0"/>
              </a:rPr>
              <a:pPr eaLnBrk="1" fontAlgn="auto" hangingPunct="1">
                <a:spcBef>
                  <a:spcPts val="0"/>
                </a:spcBef>
                <a:spcAft>
                  <a:spcPts val="0"/>
                </a:spcAft>
                <a:defRPr/>
              </a:pPr>
              <a:t>‹#›</a:t>
            </a:fld>
            <a:endParaRPr lang="en-US" sz="1200" smtClean="0">
              <a:cs typeface="Arial" charset="0"/>
            </a:endParaRPr>
          </a:p>
        </p:txBody>
      </p:sp>
      <p:sp>
        <p:nvSpPr>
          <p:cNvPr id="3" name="Content Placeholder 2"/>
          <p:cNvSpPr>
            <a:spLocks noGrp="1"/>
          </p:cNvSpPr>
          <p:nvPr>
            <p:ph idx="1"/>
          </p:nvPr>
        </p:nvSpPr>
        <p:spPr>
          <a:xfrm>
            <a:off x="457200" y="1600217"/>
            <a:ext cx="8229600" cy="319743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85461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3" descr="LOGO Black.jpg"/>
          <p:cNvPicPr>
            <a:picLocks noChangeAspect="1"/>
          </p:cNvPicPr>
          <p:nvPr userDrawn="1"/>
        </p:nvPicPr>
        <p:blipFill>
          <a:blip r:embed="rId2"/>
          <a:stretch>
            <a:fillRect/>
          </a:stretch>
        </p:blipFill>
        <p:spPr>
          <a:xfrm>
            <a:off x="3180" y="6246814"/>
            <a:ext cx="2300308" cy="611187"/>
          </a:xfrm>
          <a:prstGeom prst="rect">
            <a:avLst/>
          </a:prstGeom>
          <a:effectLst>
            <a:outerShdw blurRad="635000" dist="38100" dir="2700000" algn="tl" rotWithShape="0">
              <a:srgbClr val="000000">
                <a:alpha val="0"/>
              </a:srgbClr>
            </a:outerShdw>
          </a:effectLst>
        </p:spPr>
      </p:pic>
      <p:sp>
        <p:nvSpPr>
          <p:cNvPr id="6" name="Line"/>
          <p:cNvSpPr>
            <a:spLocks noChangeShapeType="1"/>
          </p:cNvSpPr>
          <p:nvPr userDrawn="1"/>
        </p:nvSpPr>
        <p:spPr bwMode="auto">
          <a:xfrm>
            <a:off x="3179" y="6246813"/>
            <a:ext cx="9144000"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lIns="91352" tIns="45677" rIns="91352" bIns="45677" anchor="ctr"/>
          <a:lstStyle/>
          <a:p>
            <a:endParaRPr lang="en-US"/>
          </a:p>
        </p:txBody>
      </p:sp>
      <p:sp>
        <p:nvSpPr>
          <p:cNvPr id="8" name="txtfooterCVLPage"/>
          <p:cNvSpPr txBox="1">
            <a:spLocks noChangeArrowheads="1"/>
          </p:cNvSpPr>
          <p:nvPr userDrawn="1"/>
        </p:nvSpPr>
        <p:spPr bwMode="auto">
          <a:xfrm>
            <a:off x="4155497" y="6370638"/>
            <a:ext cx="49916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2" tIns="45677" rIns="91352" bIns="45677"/>
          <a:lstStyle>
            <a:lvl1pPr eaLnBrk="0" hangingPunct="0">
              <a:defRPr sz="42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42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defRPr/>
            </a:pPr>
            <a:fld id="{48C2537A-A3AF-C44B-9D40-63106EC271A4}" type="slidenum">
              <a:rPr lang="en-US" sz="1200" smtClean="0">
                <a:cs typeface="Arial" charset="0"/>
              </a:rPr>
              <a:pPr eaLnBrk="1" hangingPunct="1">
                <a:defRPr/>
              </a:pPr>
              <a:t>‹#›</a:t>
            </a:fld>
            <a:endParaRPr lang="en-US" sz="1200" smtClean="0">
              <a:cs typeface="Arial" charset="0"/>
            </a:endParaRPr>
          </a:p>
        </p:txBody>
      </p:sp>
      <p:sp>
        <p:nvSpPr>
          <p:cNvPr id="2" name="Title 1"/>
          <p:cNvSpPr>
            <a:spLocks noGrp="1"/>
          </p:cNvSpPr>
          <p:nvPr>
            <p:ph type="title"/>
          </p:nvPr>
        </p:nvSpPr>
        <p:spPr>
          <a:xfrm>
            <a:off x="892970" y="178594"/>
            <a:ext cx="7358063" cy="1714500"/>
          </a:xfrm>
          <a:prstGeom prst="rect">
            <a:avLst/>
          </a:prstGeom>
        </p:spPr>
        <p:txBody>
          <a:bodyPr lIns="64237" tIns="32118" rIns="64237" bIns="32118"/>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Content Placeholder 2"/>
          <p:cNvSpPr>
            <a:spLocks noGrp="1"/>
          </p:cNvSpPr>
          <p:nvPr>
            <p:ph idx="13"/>
          </p:nvPr>
        </p:nvSpPr>
        <p:spPr>
          <a:xfrm>
            <a:off x="457200" y="1600203"/>
            <a:ext cx="8229600" cy="319743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4"/>
          <p:cNvSpPr>
            <a:spLocks noGrp="1" noChangeArrowheads="1"/>
          </p:cNvSpPr>
          <p:nvPr>
            <p:ph type="dt" sz="half" idx="14"/>
          </p:nvPr>
        </p:nvSpPr>
        <p:spPr>
          <a:xfrm>
            <a:off x="457836" y="6356351"/>
            <a:ext cx="2133388" cy="365125"/>
          </a:xfrm>
          <a:prstGeom prst="rect">
            <a:avLst/>
          </a:prstGeom>
        </p:spPr>
        <p:txBody>
          <a:bodyPr lIns="91352" tIns="45677" rIns="91352" bIns="45677"/>
          <a:lstStyle>
            <a:lvl1pPr>
              <a:defRPr/>
            </a:lvl1pPr>
          </a:lstStyle>
          <a:p>
            <a:pPr>
              <a:defRPr/>
            </a:pPr>
            <a:endParaRPr lang="en-US"/>
          </a:p>
        </p:txBody>
      </p:sp>
      <p:sp>
        <p:nvSpPr>
          <p:cNvPr id="10" name="Rectangle 5"/>
          <p:cNvSpPr>
            <a:spLocks noGrp="1" noChangeArrowheads="1"/>
          </p:cNvSpPr>
          <p:nvPr>
            <p:ph type="ftr" sz="quarter" idx="15"/>
          </p:nvPr>
        </p:nvSpPr>
        <p:spPr>
          <a:xfrm>
            <a:off x="3123777" y="6356351"/>
            <a:ext cx="2896448" cy="365125"/>
          </a:xfrm>
          <a:prstGeom prst="rect">
            <a:avLst/>
          </a:prstGeom>
        </p:spPr>
        <p:txBody>
          <a:bodyPr lIns="91352" tIns="45677" rIns="91352" bIns="45677"/>
          <a:lstStyle>
            <a:lvl1pPr>
              <a:defRPr/>
            </a:lvl1pPr>
          </a:lstStyle>
          <a:p>
            <a:pPr>
              <a:defRPr/>
            </a:pPr>
            <a:endParaRPr lang="en-US"/>
          </a:p>
        </p:txBody>
      </p:sp>
    </p:spTree>
    <p:extLst>
      <p:ext uri="{BB962C8B-B14F-4D97-AF65-F5344CB8AC3E}">
        <p14:creationId xmlns:p14="http://schemas.microsoft.com/office/powerpoint/2010/main" val="863838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836" y="274638"/>
            <a:ext cx="8228328" cy="505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16561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10"/>
          </p:nvPr>
        </p:nvSpPr>
        <p:spPr/>
        <p:txBody>
          <a:bodyPr/>
          <a:lstStyle/>
          <a:p>
            <a:fld id="{684DF219-12A2-B94E-9BCD-FBE6D9D03A2F}" type="datetimeFigureOut">
              <a:rPr lang="de-DE" smtClean="0"/>
              <a:t>25/04/15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8E6685A-41C4-0E43-9745-E9EF5465F777}" type="slidenum">
              <a:rPr lang="de-DE" smtClean="0"/>
              <a:t>‹#›</a:t>
            </a:fld>
            <a:endParaRPr lang="de-DE"/>
          </a:p>
        </p:txBody>
      </p:sp>
    </p:spTree>
    <p:extLst>
      <p:ext uri="{BB962C8B-B14F-4D97-AF65-F5344CB8AC3E}">
        <p14:creationId xmlns:p14="http://schemas.microsoft.com/office/powerpoint/2010/main" val="4175763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Mastertextformat bearbeiten</a:t>
            </a:r>
          </a:p>
        </p:txBody>
      </p:sp>
      <p:sp>
        <p:nvSpPr>
          <p:cNvPr id="4" name="Datumsplatzhalter 3"/>
          <p:cNvSpPr>
            <a:spLocks noGrp="1"/>
          </p:cNvSpPr>
          <p:nvPr>
            <p:ph type="dt" sz="half" idx="10"/>
          </p:nvPr>
        </p:nvSpPr>
        <p:spPr/>
        <p:txBody>
          <a:bodyPr/>
          <a:lstStyle/>
          <a:p>
            <a:fld id="{684DF219-12A2-B94E-9BCD-FBE6D9D03A2F}" type="datetimeFigureOut">
              <a:rPr lang="de-DE" smtClean="0"/>
              <a:t>25/04/15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8E6685A-41C4-0E43-9745-E9EF5465F777}" type="slidenum">
              <a:rPr lang="de-DE" smtClean="0"/>
              <a:t>‹#›</a:t>
            </a:fld>
            <a:endParaRPr lang="de-DE"/>
          </a:p>
        </p:txBody>
      </p:sp>
    </p:spTree>
    <p:extLst>
      <p:ext uri="{BB962C8B-B14F-4D97-AF65-F5344CB8AC3E}">
        <p14:creationId xmlns:p14="http://schemas.microsoft.com/office/powerpoint/2010/main" val="115085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Datumsplatzhalter 4"/>
          <p:cNvSpPr>
            <a:spLocks noGrp="1"/>
          </p:cNvSpPr>
          <p:nvPr>
            <p:ph type="dt" sz="half" idx="10"/>
          </p:nvPr>
        </p:nvSpPr>
        <p:spPr/>
        <p:txBody>
          <a:bodyPr/>
          <a:lstStyle/>
          <a:p>
            <a:fld id="{684DF219-12A2-B94E-9BCD-FBE6D9D03A2F}" type="datetimeFigureOut">
              <a:rPr lang="de-DE" smtClean="0"/>
              <a:t>25/04/15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8E6685A-41C4-0E43-9745-E9EF5465F777}" type="slidenum">
              <a:rPr lang="de-DE" smtClean="0"/>
              <a:t>‹#›</a:t>
            </a:fld>
            <a:endParaRPr lang="de-DE"/>
          </a:p>
        </p:txBody>
      </p:sp>
    </p:spTree>
    <p:extLst>
      <p:ext uri="{BB962C8B-B14F-4D97-AF65-F5344CB8AC3E}">
        <p14:creationId xmlns:p14="http://schemas.microsoft.com/office/powerpoint/2010/main" val="260465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CH"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7" name="Datumsplatzhalter 6"/>
          <p:cNvSpPr>
            <a:spLocks noGrp="1"/>
          </p:cNvSpPr>
          <p:nvPr>
            <p:ph type="dt" sz="half" idx="10"/>
          </p:nvPr>
        </p:nvSpPr>
        <p:spPr/>
        <p:txBody>
          <a:bodyPr/>
          <a:lstStyle/>
          <a:p>
            <a:fld id="{684DF219-12A2-B94E-9BCD-FBE6D9D03A2F}" type="datetimeFigureOut">
              <a:rPr lang="de-DE" smtClean="0"/>
              <a:t>25/04/15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8E6685A-41C4-0E43-9745-E9EF5465F777}" type="slidenum">
              <a:rPr lang="de-DE" smtClean="0"/>
              <a:t>‹#›</a:t>
            </a:fld>
            <a:endParaRPr lang="de-DE"/>
          </a:p>
        </p:txBody>
      </p:sp>
    </p:spTree>
    <p:extLst>
      <p:ext uri="{BB962C8B-B14F-4D97-AF65-F5344CB8AC3E}">
        <p14:creationId xmlns:p14="http://schemas.microsoft.com/office/powerpoint/2010/main" val="60524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mtClean="0"/>
              <a:t>Mastertitelformat bearbeiten</a:t>
            </a:r>
            <a:endParaRPr lang="de-DE"/>
          </a:p>
        </p:txBody>
      </p:sp>
      <p:sp>
        <p:nvSpPr>
          <p:cNvPr id="3" name="Datumsplatzhalter 2"/>
          <p:cNvSpPr>
            <a:spLocks noGrp="1"/>
          </p:cNvSpPr>
          <p:nvPr>
            <p:ph type="dt" sz="half" idx="10"/>
          </p:nvPr>
        </p:nvSpPr>
        <p:spPr/>
        <p:txBody>
          <a:bodyPr/>
          <a:lstStyle/>
          <a:p>
            <a:fld id="{684DF219-12A2-B94E-9BCD-FBE6D9D03A2F}" type="datetimeFigureOut">
              <a:rPr lang="de-DE" smtClean="0"/>
              <a:t>25/04/15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8E6685A-41C4-0E43-9745-E9EF5465F777}" type="slidenum">
              <a:rPr lang="de-DE" smtClean="0"/>
              <a:t>‹#›</a:t>
            </a:fld>
            <a:endParaRPr lang="de-DE"/>
          </a:p>
        </p:txBody>
      </p:sp>
    </p:spTree>
    <p:extLst>
      <p:ext uri="{BB962C8B-B14F-4D97-AF65-F5344CB8AC3E}">
        <p14:creationId xmlns:p14="http://schemas.microsoft.com/office/powerpoint/2010/main" val="170548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84DF219-12A2-B94E-9BCD-FBE6D9D03A2F}" type="datetimeFigureOut">
              <a:rPr lang="de-DE" smtClean="0"/>
              <a:t>25/04/15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8E6685A-41C4-0E43-9745-E9EF5465F777}" type="slidenum">
              <a:rPr lang="de-DE" smtClean="0"/>
              <a:t>‹#›</a:t>
            </a:fld>
            <a:endParaRPr lang="de-DE"/>
          </a:p>
        </p:txBody>
      </p:sp>
    </p:spTree>
    <p:extLst>
      <p:ext uri="{BB962C8B-B14F-4D97-AF65-F5344CB8AC3E}">
        <p14:creationId xmlns:p14="http://schemas.microsoft.com/office/powerpoint/2010/main" val="106779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p:txBody>
          <a:bodyPr/>
          <a:lstStyle/>
          <a:p>
            <a:fld id="{684DF219-12A2-B94E-9BCD-FBE6D9D03A2F}" type="datetimeFigureOut">
              <a:rPr lang="de-DE" smtClean="0"/>
              <a:t>25/04/15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8E6685A-41C4-0E43-9745-E9EF5465F777}" type="slidenum">
              <a:rPr lang="de-DE" smtClean="0"/>
              <a:t>‹#›</a:t>
            </a:fld>
            <a:endParaRPr lang="de-DE"/>
          </a:p>
        </p:txBody>
      </p:sp>
    </p:spTree>
    <p:extLst>
      <p:ext uri="{BB962C8B-B14F-4D97-AF65-F5344CB8AC3E}">
        <p14:creationId xmlns:p14="http://schemas.microsoft.com/office/powerpoint/2010/main" val="22168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umsplatzhalter 4"/>
          <p:cNvSpPr>
            <a:spLocks noGrp="1"/>
          </p:cNvSpPr>
          <p:nvPr>
            <p:ph type="dt" sz="half" idx="10"/>
          </p:nvPr>
        </p:nvSpPr>
        <p:spPr/>
        <p:txBody>
          <a:bodyPr/>
          <a:lstStyle/>
          <a:p>
            <a:fld id="{684DF219-12A2-B94E-9BCD-FBE6D9D03A2F}" type="datetimeFigureOut">
              <a:rPr lang="de-DE" smtClean="0"/>
              <a:t>25/04/15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8E6685A-41C4-0E43-9745-E9EF5465F777}" type="slidenum">
              <a:rPr lang="de-DE" smtClean="0"/>
              <a:t>‹#›</a:t>
            </a:fld>
            <a:endParaRPr lang="de-DE"/>
          </a:p>
        </p:txBody>
      </p:sp>
    </p:spTree>
    <p:extLst>
      <p:ext uri="{BB962C8B-B14F-4D97-AF65-F5344CB8AC3E}">
        <p14:creationId xmlns:p14="http://schemas.microsoft.com/office/powerpoint/2010/main" val="7403102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smtClean="0"/>
              <a:t>Mastertitelformat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DF219-12A2-B94E-9BCD-FBE6D9D03A2F}" type="datetimeFigureOut">
              <a:rPr lang="de-DE" smtClean="0"/>
              <a:t>25/04/15</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6685A-41C4-0E43-9745-E9EF5465F777}" type="slidenum">
              <a:rPr lang="de-DE" smtClean="0"/>
              <a:t>‹#›</a:t>
            </a:fld>
            <a:endParaRPr lang="de-DE"/>
          </a:p>
        </p:txBody>
      </p:sp>
    </p:spTree>
    <p:extLst>
      <p:ext uri="{BB962C8B-B14F-4D97-AF65-F5344CB8AC3E}">
        <p14:creationId xmlns:p14="http://schemas.microsoft.com/office/powerpoint/2010/main" val="346960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ict4peace.org/what-next-building-confidence-measures-for-the-cyberspa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3.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33" y="1286934"/>
            <a:ext cx="8229600" cy="474133"/>
          </a:xfrm>
        </p:spPr>
        <p:txBody>
          <a:bodyPr>
            <a:normAutofit fontScale="90000"/>
          </a:bodyPr>
          <a:lstStyle/>
          <a:p>
            <a:r>
              <a:rPr lang="de-DE" sz="2400" dirty="0" smtClean="0">
                <a:solidFill>
                  <a:srgbClr val="AE0400"/>
                </a:solidFill>
              </a:rPr>
              <a:t/>
            </a:r>
            <a:br>
              <a:rPr lang="de-DE" sz="2400" dirty="0" smtClean="0">
                <a:solidFill>
                  <a:srgbClr val="AE0400"/>
                </a:solidFill>
              </a:rPr>
            </a:br>
            <a:r>
              <a:rPr lang="de-DE" sz="2400" dirty="0">
                <a:solidFill>
                  <a:srgbClr val="AE0400"/>
                </a:solidFill>
              </a:rPr>
              <a:t/>
            </a:r>
            <a:br>
              <a:rPr lang="de-DE" sz="2400" dirty="0">
                <a:solidFill>
                  <a:srgbClr val="AE0400"/>
                </a:solidFill>
              </a:rPr>
            </a:br>
            <a:r>
              <a:rPr lang="de-DE" sz="2400" dirty="0" smtClean="0">
                <a:solidFill>
                  <a:srgbClr val="AE0400"/>
                </a:solidFill>
              </a:rPr>
              <a:t/>
            </a:r>
            <a:br>
              <a:rPr lang="de-DE" sz="2400" dirty="0" smtClean="0">
                <a:solidFill>
                  <a:srgbClr val="AE0400"/>
                </a:solidFill>
              </a:rPr>
            </a:br>
            <a:r>
              <a:rPr lang="de-DE" sz="2400" dirty="0">
                <a:solidFill>
                  <a:srgbClr val="AE0400"/>
                </a:solidFill>
              </a:rPr>
              <a:t/>
            </a:r>
            <a:br>
              <a:rPr lang="de-DE" sz="2400" dirty="0">
                <a:solidFill>
                  <a:srgbClr val="AE0400"/>
                </a:solidFill>
              </a:rPr>
            </a:br>
            <a:r>
              <a:rPr lang="de-DE" sz="2400" dirty="0" smtClean="0">
                <a:solidFill>
                  <a:srgbClr val="AE0400"/>
                </a:solidFill>
              </a:rPr>
              <a:t/>
            </a:r>
            <a:br>
              <a:rPr lang="de-DE" sz="2400" dirty="0" smtClean="0">
                <a:solidFill>
                  <a:srgbClr val="AE0400"/>
                </a:solidFill>
              </a:rPr>
            </a:br>
            <a:r>
              <a:rPr lang="de-DE" sz="2400" dirty="0">
                <a:solidFill>
                  <a:srgbClr val="AE0400"/>
                </a:solidFill>
              </a:rPr>
              <a:t/>
            </a:r>
            <a:br>
              <a:rPr lang="de-DE" sz="2400" dirty="0">
                <a:solidFill>
                  <a:srgbClr val="AE0400"/>
                </a:solidFill>
              </a:rPr>
            </a:br>
            <a:r>
              <a:rPr lang="de-DE" sz="2400" dirty="0" smtClean="0">
                <a:solidFill>
                  <a:srgbClr val="AE0400"/>
                </a:solidFill>
              </a:rPr>
              <a:t/>
            </a:r>
            <a:br>
              <a:rPr lang="de-DE" sz="2400" dirty="0" smtClean="0">
                <a:solidFill>
                  <a:srgbClr val="AE0400"/>
                </a:solidFill>
              </a:rPr>
            </a:br>
            <a:r>
              <a:rPr lang="de-DE" sz="2400" dirty="0">
                <a:solidFill>
                  <a:srgbClr val="AE0400"/>
                </a:solidFill>
              </a:rPr>
              <a:t/>
            </a:r>
            <a:br>
              <a:rPr lang="de-DE" sz="2400" dirty="0">
                <a:solidFill>
                  <a:srgbClr val="AE0400"/>
                </a:solidFill>
              </a:rPr>
            </a:br>
            <a:r>
              <a:rPr lang="de-DE" sz="2400" dirty="0" smtClean="0">
                <a:solidFill>
                  <a:srgbClr val="AE0400"/>
                </a:solidFill>
              </a:rPr>
              <a:t/>
            </a:r>
            <a:br>
              <a:rPr lang="de-DE" sz="2400" dirty="0" smtClean="0">
                <a:solidFill>
                  <a:srgbClr val="AE0400"/>
                </a:solidFill>
              </a:rPr>
            </a:br>
            <a:r>
              <a:rPr lang="de-DE" sz="2400" dirty="0">
                <a:solidFill>
                  <a:srgbClr val="AE0400"/>
                </a:solidFill>
              </a:rPr>
              <a:t/>
            </a:r>
            <a:br>
              <a:rPr lang="de-DE" sz="2400" dirty="0">
                <a:solidFill>
                  <a:srgbClr val="AE0400"/>
                </a:solidFill>
              </a:rPr>
            </a:br>
            <a:r>
              <a:rPr lang="en-US" sz="3100" b="1" dirty="0" smtClean="0">
                <a:solidFill>
                  <a:srgbClr val="800000"/>
                </a:solidFill>
              </a:rPr>
              <a:t>ICT4Peace Foundation</a:t>
            </a:r>
            <a:br>
              <a:rPr lang="en-US" sz="3100" b="1" dirty="0" smtClean="0">
                <a:solidFill>
                  <a:srgbClr val="800000"/>
                </a:solidFill>
              </a:rPr>
            </a:br>
            <a:r>
              <a:rPr lang="en-US" dirty="0"/>
              <a:t/>
            </a:r>
            <a:br>
              <a:rPr lang="en-US" dirty="0"/>
            </a:br>
            <a:r>
              <a:rPr lang="en-US" sz="2200" dirty="0" smtClean="0"/>
              <a:t>Presentation at Federal Foreign Office, Germany</a:t>
            </a:r>
            <a:br>
              <a:rPr lang="en-US" sz="2200" dirty="0" smtClean="0"/>
            </a:br>
            <a:r>
              <a:rPr lang="en-US" sz="2200" dirty="0" smtClean="0"/>
              <a:t>Berlin, 23 April 2015</a:t>
            </a:r>
            <a:r>
              <a:rPr lang="en-US" sz="1600" dirty="0" smtClean="0"/>
              <a:t/>
            </a:r>
            <a:br>
              <a:rPr lang="en-US" sz="1600" dirty="0" smtClean="0"/>
            </a:br>
            <a:r>
              <a:rPr lang="en-US" dirty="0" smtClean="0"/>
              <a:t/>
            </a:r>
            <a:br>
              <a:rPr lang="en-US" dirty="0" smtClean="0"/>
            </a:br>
            <a:r>
              <a:rPr lang="de-DE" sz="2000" dirty="0" smtClean="0"/>
              <a:t>Dr. Daniel Stauffacher, </a:t>
            </a:r>
            <a:r>
              <a:rPr lang="de-DE" sz="2000" dirty="0" err="1" smtClean="0"/>
              <a:t>President</a:t>
            </a:r>
            <a:r>
              <a:rPr lang="de-DE" sz="2000" dirty="0" smtClean="0"/>
              <a:t>, ICT4Peace </a:t>
            </a:r>
            <a:r>
              <a:rPr lang="de-DE" sz="2000" dirty="0" err="1" smtClean="0"/>
              <a:t>Foundation</a:t>
            </a:r>
            <a:r>
              <a:rPr lang="de-DE" sz="2000" dirty="0" smtClean="0"/>
              <a:t/>
            </a:r>
            <a:br>
              <a:rPr lang="de-DE" sz="2000" dirty="0" smtClean="0"/>
            </a:br>
            <a:r>
              <a:rPr lang="de-DE" sz="2000" dirty="0" smtClean="0"/>
              <a:t>www.ict4peace.org</a:t>
            </a:r>
            <a:r>
              <a:rPr lang="de-DE" sz="2200" dirty="0" smtClean="0"/>
              <a:t/>
            </a:r>
            <a:br>
              <a:rPr lang="de-DE" sz="2200" dirty="0" smtClean="0"/>
            </a:br>
            <a:r>
              <a:rPr lang="de-DE" sz="2200" dirty="0"/>
              <a:t/>
            </a:r>
            <a:br>
              <a:rPr lang="de-DE" sz="2200" dirty="0"/>
            </a:br>
            <a:r>
              <a:rPr lang="de-DE" sz="2200" dirty="0" smtClean="0"/>
              <a:t/>
            </a:r>
            <a:br>
              <a:rPr lang="de-DE" sz="2200" dirty="0" smtClean="0"/>
            </a:br>
            <a:endParaRPr lang="en-US" sz="2200" b="1" dirty="0">
              <a:solidFill>
                <a:srgbClr val="AE0400"/>
              </a:solidFill>
            </a:endParaRPr>
          </a:p>
        </p:txBody>
      </p:sp>
      <p:sp>
        <p:nvSpPr>
          <p:cNvPr id="3" name="Content Placeholder 2"/>
          <p:cNvSpPr>
            <a:spLocks noGrp="1"/>
          </p:cNvSpPr>
          <p:nvPr>
            <p:ph idx="1"/>
          </p:nvPr>
        </p:nvSpPr>
        <p:spPr>
          <a:xfrm>
            <a:off x="2556933" y="2411147"/>
            <a:ext cx="2184400" cy="45719"/>
          </a:xfrm>
        </p:spPr>
        <p:txBody>
          <a:bodyPr>
            <a:normAutofit fontScale="25000" lnSpcReduction="20000"/>
          </a:bodyPr>
          <a:lstStyle/>
          <a:p>
            <a:endParaRPr lang="de-DE" sz="1600" dirty="0"/>
          </a:p>
          <a:p>
            <a:endParaRPr lang="en-US" sz="1600" b="1" dirty="0"/>
          </a:p>
          <a:p>
            <a:endParaRPr lang="en-US" sz="2000" dirty="0" smtClean="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445615" y="4902199"/>
            <a:ext cx="2591435" cy="690880"/>
          </a:xfrm>
          <a:prstGeom prst="rect">
            <a:avLst/>
          </a:prstGeom>
          <a:noFill/>
          <a:ln>
            <a:noFill/>
          </a:ln>
        </p:spPr>
      </p:pic>
    </p:spTree>
    <p:extLst>
      <p:ext uri="{BB962C8B-B14F-4D97-AF65-F5344CB8AC3E}">
        <p14:creationId xmlns:p14="http://schemas.microsoft.com/office/powerpoint/2010/main" val="3845154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00607" y="692151"/>
            <a:ext cx="8228328" cy="5445125"/>
          </a:xfrm>
        </p:spPr>
        <p:txBody>
          <a:bodyPr/>
          <a:lstStyle/>
          <a:p>
            <a:pPr marL="0" indent="0" algn="ctr">
              <a:buFont typeface="Wingdings" charset="0"/>
              <a:buNone/>
              <a:defRPr/>
            </a:pPr>
            <a:r>
              <a:rPr lang="en-US" sz="2400" dirty="0" smtClean="0">
                <a:solidFill>
                  <a:srgbClr val="AE0400"/>
                </a:solidFill>
                <a:latin typeface="Helvetica Neue Light"/>
                <a:cs typeface="Helvetica Neue Light"/>
              </a:rPr>
              <a:t>UN Crisis Information Management Advisory Group (CIMAG)</a:t>
            </a:r>
          </a:p>
          <a:p>
            <a:pPr marL="0" indent="0">
              <a:buFont typeface="Wingdings" charset="0"/>
              <a:buNone/>
              <a:defRPr/>
            </a:pPr>
            <a:endParaRPr lang="en-US" dirty="0" smtClean="0"/>
          </a:p>
          <a:p>
            <a:pPr>
              <a:defRPr/>
            </a:pPr>
            <a:endParaRPr lang="en-US" dirty="0"/>
          </a:p>
        </p:txBody>
      </p:sp>
      <p:pic>
        <p:nvPicPr>
          <p:cNvPr id="122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2850"/>
            <a:ext cx="9144000"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98092"/>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7862"/>
          </a:xfrm>
        </p:spPr>
        <p:txBody>
          <a:bodyPr>
            <a:normAutofit fontScale="90000"/>
          </a:bodyPr>
          <a:lstStyle/>
          <a:p>
            <a:r>
              <a:rPr lang="en-US" sz="2800" dirty="0" smtClean="0">
                <a:solidFill>
                  <a:srgbClr val="AE0400"/>
                </a:solidFill>
                <a:latin typeface="Helvetica Neue Light"/>
                <a:cs typeface="Helvetica Neue Light"/>
              </a:rPr>
              <a:t>Improving Crisis Information Management in the Field: MONUSCO</a:t>
            </a:r>
            <a:endParaRPr lang="en-US" sz="2800" dirty="0">
              <a:solidFill>
                <a:srgbClr val="AE0400"/>
              </a:solidFill>
              <a:latin typeface="Helvetica Neue Light"/>
              <a:cs typeface="Helvetica Neue Light"/>
            </a:endParaRPr>
          </a:p>
        </p:txBody>
      </p:sp>
      <p:pic>
        <p:nvPicPr>
          <p:cNvPr id="3" name="Picture 2"/>
          <p:cNvPicPr>
            <a:picLocks noChangeAspect="1"/>
          </p:cNvPicPr>
          <p:nvPr/>
        </p:nvPicPr>
        <p:blipFill>
          <a:blip r:embed="rId2"/>
          <a:stretch>
            <a:fillRect/>
          </a:stretch>
        </p:blipFill>
        <p:spPr>
          <a:xfrm>
            <a:off x="0" y="1079500"/>
            <a:ext cx="9144000" cy="4684558"/>
          </a:xfrm>
          <a:prstGeom prst="rect">
            <a:avLst/>
          </a:prstGeom>
        </p:spPr>
      </p:pic>
    </p:spTree>
    <p:extLst>
      <p:ext uri="{BB962C8B-B14F-4D97-AF65-F5344CB8AC3E}">
        <p14:creationId xmlns:p14="http://schemas.microsoft.com/office/powerpoint/2010/main" val="27827220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err="1" smtClean="0">
                <a:solidFill>
                  <a:srgbClr val="AE0400"/>
                </a:solidFill>
                <a:latin typeface="Helvetica Neue Light"/>
                <a:cs typeface="Helvetica Neue Light"/>
              </a:rPr>
              <a:t>CiM</a:t>
            </a:r>
            <a:r>
              <a:rPr lang="en-US" sz="2400" dirty="0" smtClean="0">
                <a:solidFill>
                  <a:srgbClr val="AE0400"/>
                </a:solidFill>
                <a:latin typeface="Helvetica Neue Light"/>
                <a:cs typeface="Helvetica Neue Light"/>
              </a:rPr>
              <a:t> Training Course for IM using ICTs and big data, social and new media, ENTRI Course</a:t>
            </a:r>
            <a:r>
              <a:rPr lang="en-US" sz="2400" dirty="0">
                <a:solidFill>
                  <a:srgbClr val="AE0400"/>
                </a:solidFill>
                <a:latin typeface="Helvetica Neue Light"/>
                <a:cs typeface="Helvetica Neue Light"/>
              </a:rPr>
              <a:t>  </a:t>
            </a:r>
            <a:r>
              <a:rPr lang="en-US" sz="2400" dirty="0" smtClean="0">
                <a:solidFill>
                  <a:srgbClr val="AE0400"/>
                </a:solidFill>
                <a:latin typeface="Helvetica Neue Light"/>
                <a:cs typeface="Helvetica Neue Light"/>
              </a:rPr>
              <a:t>in Cooperation with ZIF and FBA</a:t>
            </a:r>
            <a:endParaRPr lang="en-US" sz="2400" dirty="0">
              <a:solidFill>
                <a:srgbClr val="AE0400"/>
              </a:solidFill>
              <a:latin typeface="Helvetica Neue Light"/>
              <a:cs typeface="Helvetica Neue Light"/>
            </a:endParaRPr>
          </a:p>
        </p:txBody>
      </p:sp>
      <p:pic>
        <p:nvPicPr>
          <p:cNvPr id="4" name="Picture 3"/>
          <p:cNvPicPr>
            <a:picLocks noChangeAspect="1"/>
          </p:cNvPicPr>
          <p:nvPr/>
        </p:nvPicPr>
        <p:blipFill>
          <a:blip r:embed="rId2"/>
          <a:stretch>
            <a:fillRect/>
          </a:stretch>
        </p:blipFill>
        <p:spPr>
          <a:xfrm>
            <a:off x="0" y="1417638"/>
            <a:ext cx="9144000" cy="5440362"/>
          </a:xfrm>
          <a:prstGeom prst="rect">
            <a:avLst/>
          </a:prstGeom>
        </p:spPr>
      </p:pic>
    </p:spTree>
    <p:extLst>
      <p:ext uri="{BB962C8B-B14F-4D97-AF65-F5344CB8AC3E}">
        <p14:creationId xmlns:p14="http://schemas.microsoft.com/office/powerpoint/2010/main" val="622360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1180"/>
            <a:ext cx="9144000" cy="6001643"/>
          </a:xfrm>
          <a:prstGeom prst="rect">
            <a:avLst/>
          </a:prstGeom>
        </p:spPr>
        <p:txBody>
          <a:bodyPr wrap="square">
            <a:spAutoFit/>
          </a:bodyPr>
          <a:lstStyle/>
          <a:p>
            <a:r>
              <a:rPr lang="en-US" dirty="0" smtClean="0">
                <a:solidFill>
                  <a:srgbClr val="800000"/>
                </a:solidFill>
              </a:rPr>
              <a:t>      </a:t>
            </a:r>
            <a:r>
              <a:rPr lang="en-US" b="1" dirty="0" smtClean="0">
                <a:solidFill>
                  <a:srgbClr val="800000"/>
                </a:solidFill>
              </a:rPr>
              <a:t> </a:t>
            </a:r>
          </a:p>
          <a:p>
            <a:r>
              <a:rPr lang="en-US" sz="2400" b="1" dirty="0" smtClean="0">
                <a:solidFill>
                  <a:srgbClr val="800000"/>
                </a:solidFill>
              </a:rPr>
              <a:t>     </a:t>
            </a:r>
            <a:r>
              <a:rPr lang="en-US" sz="2400" dirty="0" smtClean="0">
                <a:solidFill>
                  <a:srgbClr val="AE0400"/>
                </a:solidFill>
                <a:latin typeface="Helvetica Neue Light"/>
                <a:cs typeface="Helvetica Neue Light"/>
              </a:rPr>
              <a:t>  </a:t>
            </a:r>
            <a:r>
              <a:rPr lang="en-US" sz="2400" b="1" dirty="0" smtClean="0">
                <a:solidFill>
                  <a:srgbClr val="AE0400"/>
                </a:solidFill>
                <a:latin typeface="Arial"/>
                <a:cs typeface="Arial"/>
              </a:rPr>
              <a:t>Next Steps</a:t>
            </a:r>
            <a:endParaRPr lang="en-US" sz="2400" b="1" dirty="0">
              <a:solidFill>
                <a:srgbClr val="AE0400"/>
              </a:solidFill>
              <a:latin typeface="Arial"/>
              <a:cs typeface="Arial"/>
            </a:endParaRPr>
          </a:p>
          <a:p>
            <a:r>
              <a:rPr lang="en-US" sz="2400" b="1" dirty="0" smtClean="0">
                <a:solidFill>
                  <a:srgbClr val="800000"/>
                </a:solidFill>
              </a:rPr>
              <a:t>	</a:t>
            </a:r>
          </a:p>
          <a:p>
            <a:r>
              <a:rPr lang="en-US" sz="2400" b="1" dirty="0" smtClean="0">
                <a:solidFill>
                  <a:srgbClr val="800000"/>
                </a:solidFill>
              </a:rPr>
              <a:t>       </a:t>
            </a:r>
            <a:r>
              <a:rPr lang="en-US" sz="2400" dirty="0" smtClean="0">
                <a:solidFill>
                  <a:srgbClr val="AE0400"/>
                </a:solidFill>
                <a:latin typeface="Helvetica Neue Light"/>
                <a:cs typeface="Helvetica Neue Light"/>
              </a:rPr>
              <a:t>Introduce </a:t>
            </a:r>
            <a:r>
              <a:rPr lang="en-US" sz="2400" dirty="0" err="1">
                <a:solidFill>
                  <a:srgbClr val="AE0400"/>
                </a:solidFill>
                <a:latin typeface="Helvetica Neue Light"/>
                <a:cs typeface="Helvetica Neue Light"/>
              </a:rPr>
              <a:t>CiM</a:t>
            </a:r>
            <a:r>
              <a:rPr lang="en-US" sz="2400" dirty="0">
                <a:solidFill>
                  <a:srgbClr val="AE0400"/>
                </a:solidFill>
                <a:latin typeface="Helvetica Neue Light"/>
                <a:cs typeface="Helvetica Neue Light"/>
              </a:rPr>
              <a:t> into UN budgets (regular and voluntary</a:t>
            </a:r>
            <a:r>
              <a:rPr lang="en-US" sz="2400" dirty="0" smtClean="0">
                <a:solidFill>
                  <a:srgbClr val="AE0400"/>
                </a:solidFill>
                <a:latin typeface="Helvetica Neue Light"/>
                <a:cs typeface="Helvetica Neue Light"/>
              </a:rPr>
              <a:t>)</a:t>
            </a:r>
          </a:p>
          <a:p>
            <a:endParaRPr lang="en-US" b="1" dirty="0">
              <a:solidFill>
                <a:srgbClr val="800000"/>
              </a:solidFill>
            </a:endParaRPr>
          </a:p>
          <a:p>
            <a:r>
              <a:rPr lang="en-US" dirty="0" smtClean="0"/>
              <a:t>         Possible </a:t>
            </a:r>
            <a:r>
              <a:rPr lang="en-US" dirty="0"/>
              <a:t>funding sources/budgets: </a:t>
            </a:r>
          </a:p>
          <a:p>
            <a:pPr lvl="1"/>
            <a:r>
              <a:rPr lang="en-US" dirty="0"/>
              <a:t>Central Emergency Response Fund (CERF) (voluntary contributions) by OCHA</a:t>
            </a:r>
          </a:p>
          <a:p>
            <a:pPr lvl="1"/>
            <a:r>
              <a:rPr lang="en-US" dirty="0"/>
              <a:t>Peacekeeping mission budgets (</a:t>
            </a:r>
            <a:r>
              <a:rPr lang="en-US" dirty="0" err="1"/>
              <a:t>incl</a:t>
            </a:r>
            <a:r>
              <a:rPr lang="en-US" dirty="0"/>
              <a:t> Support Account, UNLB and UNSB-V) (assessed on peacekeeping scale approved by 5</a:t>
            </a:r>
            <a:r>
              <a:rPr lang="en-US" baseline="30000" dirty="0"/>
              <a:t>th</a:t>
            </a:r>
            <a:r>
              <a:rPr lang="en-US" dirty="0"/>
              <a:t> C) by DPKO/DFS</a:t>
            </a:r>
          </a:p>
          <a:p>
            <a:pPr lvl="1"/>
            <a:r>
              <a:rPr lang="en-US" dirty="0"/>
              <a:t>Special political missions (RB funding approved by 5</a:t>
            </a:r>
            <a:r>
              <a:rPr lang="en-US" baseline="30000" dirty="0"/>
              <a:t>th</a:t>
            </a:r>
            <a:r>
              <a:rPr lang="en-US" dirty="0"/>
              <a:t> C) by DPA</a:t>
            </a:r>
          </a:p>
          <a:p>
            <a:pPr lvl="1"/>
            <a:r>
              <a:rPr lang="en-US" dirty="0" err="1"/>
              <a:t>Programme</a:t>
            </a:r>
            <a:r>
              <a:rPr lang="en-US" dirty="0"/>
              <a:t> Budget (</a:t>
            </a:r>
            <a:r>
              <a:rPr lang="en-US" dirty="0" err="1"/>
              <a:t>rb</a:t>
            </a:r>
            <a:r>
              <a:rPr lang="en-US" dirty="0"/>
              <a:t>) for the United Nations </a:t>
            </a:r>
            <a:r>
              <a:rPr lang="en-US" dirty="0" err="1"/>
              <a:t>incl</a:t>
            </a:r>
            <a:r>
              <a:rPr lang="en-US" dirty="0"/>
              <a:t> OICT (approved by 5</a:t>
            </a:r>
            <a:r>
              <a:rPr lang="en-US" baseline="30000" dirty="0"/>
              <a:t>th</a:t>
            </a:r>
            <a:r>
              <a:rPr lang="en-US" dirty="0"/>
              <a:t> C) by OICT</a:t>
            </a:r>
          </a:p>
          <a:p>
            <a:pPr lvl="1"/>
            <a:endParaRPr lang="en-US" b="1" dirty="0">
              <a:solidFill>
                <a:srgbClr val="800000"/>
              </a:solidFill>
            </a:endParaRPr>
          </a:p>
          <a:p>
            <a:pPr lvl="1"/>
            <a:endParaRPr lang="en-US" sz="2400" b="1" dirty="0" smtClean="0">
              <a:solidFill>
                <a:srgbClr val="800000"/>
              </a:solidFill>
            </a:endParaRPr>
          </a:p>
          <a:p>
            <a:pPr lvl="1"/>
            <a:r>
              <a:rPr lang="en-US" sz="2400" dirty="0" smtClean="0">
                <a:solidFill>
                  <a:srgbClr val="800000"/>
                </a:solidFill>
                <a:latin typeface="Helvetica Neue Light"/>
                <a:cs typeface="Helvetica Neue Light"/>
              </a:rPr>
              <a:t>Monitoring </a:t>
            </a:r>
            <a:r>
              <a:rPr lang="en-US" sz="2400" dirty="0">
                <a:solidFill>
                  <a:srgbClr val="800000"/>
                </a:solidFill>
                <a:latin typeface="Helvetica Neue Light"/>
                <a:cs typeface="Helvetica Neue Light"/>
              </a:rPr>
              <a:t>and Ex–Post Evaluation of </a:t>
            </a:r>
            <a:r>
              <a:rPr lang="en-US" sz="2400" dirty="0" err="1">
                <a:solidFill>
                  <a:srgbClr val="800000"/>
                </a:solidFill>
                <a:latin typeface="Helvetica Neue Light"/>
                <a:cs typeface="Helvetica Neue Light"/>
              </a:rPr>
              <a:t>CiM</a:t>
            </a:r>
            <a:r>
              <a:rPr lang="en-US" sz="2400" dirty="0">
                <a:solidFill>
                  <a:srgbClr val="800000"/>
                </a:solidFill>
                <a:latin typeface="Helvetica Neue Light"/>
                <a:cs typeface="Helvetica Neue Light"/>
              </a:rPr>
              <a:t> Activities in PK </a:t>
            </a:r>
            <a:r>
              <a:rPr lang="en-US" sz="2400" dirty="0" smtClean="0">
                <a:solidFill>
                  <a:srgbClr val="800000"/>
                </a:solidFill>
                <a:latin typeface="Helvetica Neue Light"/>
                <a:cs typeface="Helvetica Neue Light"/>
              </a:rPr>
              <a:t>Operations</a:t>
            </a:r>
            <a:endParaRPr lang="en-US" sz="2400" dirty="0" smtClean="0">
              <a:latin typeface="Helvetica Neue Light"/>
              <a:cs typeface="Helvetica Neue Light"/>
            </a:endParaRPr>
          </a:p>
          <a:p>
            <a:pPr lvl="1"/>
            <a:endParaRPr lang="en-US" sz="2400" dirty="0">
              <a:solidFill>
                <a:srgbClr val="800000"/>
              </a:solidFill>
            </a:endParaRPr>
          </a:p>
          <a:p>
            <a:pPr lvl="1"/>
            <a:r>
              <a:rPr lang="en-US" dirty="0" smtClean="0">
                <a:solidFill>
                  <a:srgbClr val="800000"/>
                </a:solidFill>
              </a:rPr>
              <a:t>Like </a:t>
            </a:r>
            <a:r>
              <a:rPr lang="en-US" dirty="0">
                <a:solidFill>
                  <a:srgbClr val="800000"/>
                </a:solidFill>
              </a:rPr>
              <a:t>any other Program and Project activity </a:t>
            </a:r>
            <a:r>
              <a:rPr lang="en-US" dirty="0" err="1">
                <a:solidFill>
                  <a:srgbClr val="800000"/>
                </a:solidFill>
              </a:rPr>
              <a:t>CiM</a:t>
            </a:r>
            <a:r>
              <a:rPr lang="en-US" dirty="0">
                <a:solidFill>
                  <a:srgbClr val="800000"/>
                </a:solidFill>
              </a:rPr>
              <a:t> SA activities should </a:t>
            </a:r>
            <a:r>
              <a:rPr lang="en-US" dirty="0" smtClean="0">
                <a:solidFill>
                  <a:srgbClr val="800000"/>
                </a:solidFill>
              </a:rPr>
              <a:t>be </a:t>
            </a:r>
            <a:r>
              <a:rPr lang="en-US" dirty="0">
                <a:solidFill>
                  <a:srgbClr val="800000"/>
                </a:solidFill>
              </a:rPr>
              <a:t>monitored </a:t>
            </a:r>
            <a:endParaRPr lang="en-US" dirty="0" smtClean="0">
              <a:solidFill>
                <a:srgbClr val="800000"/>
              </a:solidFill>
            </a:endParaRPr>
          </a:p>
          <a:p>
            <a:r>
              <a:rPr lang="en-US" dirty="0">
                <a:solidFill>
                  <a:srgbClr val="800000"/>
                </a:solidFill>
              </a:rPr>
              <a:t> </a:t>
            </a:r>
            <a:r>
              <a:rPr lang="en-US" dirty="0" smtClean="0">
                <a:solidFill>
                  <a:srgbClr val="800000"/>
                </a:solidFill>
              </a:rPr>
              <a:t>        and evaluated by </a:t>
            </a:r>
            <a:r>
              <a:rPr lang="en-US" dirty="0">
                <a:solidFill>
                  <a:srgbClr val="800000"/>
                </a:solidFill>
              </a:rPr>
              <a:t>PK Missions DPKO/DFS, OCHA and Country </a:t>
            </a:r>
            <a:r>
              <a:rPr lang="en-US" dirty="0" smtClean="0">
                <a:solidFill>
                  <a:srgbClr val="800000"/>
                </a:solidFill>
              </a:rPr>
              <a:t>Teams and </a:t>
            </a:r>
          </a:p>
          <a:p>
            <a:r>
              <a:rPr lang="en-US" dirty="0">
                <a:solidFill>
                  <a:srgbClr val="800000"/>
                </a:solidFill>
              </a:rPr>
              <a:t> </a:t>
            </a:r>
            <a:r>
              <a:rPr lang="en-US" dirty="0" smtClean="0">
                <a:solidFill>
                  <a:srgbClr val="800000"/>
                </a:solidFill>
              </a:rPr>
              <a:t>        </a:t>
            </a:r>
            <a:r>
              <a:rPr lang="en-US" b="1" dirty="0" smtClean="0"/>
              <a:t>United </a:t>
            </a:r>
            <a:r>
              <a:rPr lang="en-US" b="1" dirty="0"/>
              <a:t>Nations Office of Internal Oversight Services (OIOS</a:t>
            </a:r>
            <a:r>
              <a:rPr lang="en-US" b="1" dirty="0" smtClean="0"/>
              <a:t>)  </a:t>
            </a:r>
            <a:endParaRPr lang="en-US" dirty="0">
              <a:solidFill>
                <a:srgbClr val="800000"/>
              </a:solidFill>
            </a:endParaRPr>
          </a:p>
        </p:txBody>
      </p:sp>
    </p:spTree>
    <p:extLst>
      <p:ext uri="{BB962C8B-B14F-4D97-AF65-F5344CB8AC3E}">
        <p14:creationId xmlns:p14="http://schemas.microsoft.com/office/powerpoint/2010/main" val="915236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521" y="409740"/>
            <a:ext cx="8337402" cy="6278643"/>
          </a:xfrm>
          <a:prstGeom prst="rect">
            <a:avLst/>
          </a:prstGeom>
        </p:spPr>
        <p:txBody>
          <a:bodyPr wrap="square">
            <a:spAutoFit/>
          </a:bodyPr>
          <a:lstStyle/>
          <a:p>
            <a:pPr algn="ctr"/>
            <a:r>
              <a:rPr lang="en-US" sz="2400" b="1" dirty="0" smtClean="0">
                <a:solidFill>
                  <a:srgbClr val="AE0400"/>
                </a:solidFill>
              </a:rPr>
              <a:t>A Breakthrough at UN GA (5</a:t>
            </a:r>
            <a:r>
              <a:rPr lang="en-US" sz="2400" b="1" baseline="30000" dirty="0" smtClean="0">
                <a:solidFill>
                  <a:srgbClr val="AE0400"/>
                </a:solidFill>
              </a:rPr>
              <a:t>th</a:t>
            </a:r>
            <a:r>
              <a:rPr lang="en-US" sz="2400" b="1" dirty="0" smtClean="0">
                <a:solidFill>
                  <a:srgbClr val="AE0400"/>
                </a:solidFill>
              </a:rPr>
              <a:t> Committee) in December 2014</a:t>
            </a:r>
          </a:p>
          <a:p>
            <a:endParaRPr lang="en-US" b="1" dirty="0"/>
          </a:p>
          <a:p>
            <a:r>
              <a:rPr lang="en-US" b="1" dirty="0" smtClean="0"/>
              <a:t>In </a:t>
            </a:r>
            <a:r>
              <a:rPr lang="en-US" b="1" dirty="0"/>
              <a:t>December 2014, the UN General Assembly</a:t>
            </a:r>
            <a:r>
              <a:rPr lang="en-US" dirty="0"/>
              <a:t> approved the update of the UN Secretary-</a:t>
            </a:r>
            <a:r>
              <a:rPr lang="en-US" dirty="0" smtClean="0"/>
              <a:t>General’s updated Strategy </a:t>
            </a:r>
            <a:r>
              <a:rPr lang="en-US" b="1" dirty="0"/>
              <a:t>(A/69/517)</a:t>
            </a:r>
            <a:r>
              <a:rPr lang="en-US" dirty="0" smtClean="0"/>
              <a:t>, </a:t>
            </a:r>
            <a:r>
              <a:rPr lang="en-US" dirty="0"/>
              <a:t>to better exploit the enormous potential of Information and Communications Technologies (ICT) for decision-making and delivery capacity of the United Nations in the areas of peace and security, humanitarian operations and development, human rights and international law. </a:t>
            </a:r>
          </a:p>
          <a:p>
            <a:endParaRPr lang="en-US" dirty="0" smtClean="0"/>
          </a:p>
          <a:p>
            <a:r>
              <a:rPr lang="en-US" dirty="0" smtClean="0"/>
              <a:t>“Analytics </a:t>
            </a:r>
            <a:r>
              <a:rPr lang="en-US" dirty="0"/>
              <a:t>could assist in crisis management efforts and the Office would seek to work with </a:t>
            </a:r>
            <a:r>
              <a:rPr lang="en-US" b="1" dirty="0"/>
              <a:t>the Crisis Information Management Advisory Group (</a:t>
            </a:r>
            <a:r>
              <a:rPr lang="en-US" b="1" dirty="0" err="1"/>
              <a:t>CiMAG</a:t>
            </a:r>
            <a:r>
              <a:rPr lang="en-US" b="1" dirty="0"/>
              <a:t>)</a:t>
            </a:r>
            <a:r>
              <a:rPr lang="en-US" dirty="0"/>
              <a:t> to seek to explore this further</a:t>
            </a:r>
            <a:r>
              <a:rPr lang="en-US" dirty="0" smtClean="0"/>
              <a:t>.”</a:t>
            </a:r>
          </a:p>
          <a:p>
            <a:endParaRPr lang="en-US" dirty="0"/>
          </a:p>
          <a:p>
            <a:r>
              <a:rPr lang="en-US" b="1" dirty="0"/>
              <a:t>Subsequently, the General Assembly in its resolution dated 26 December 2014 (A/C.5/69/L.26*)</a:t>
            </a:r>
            <a:r>
              <a:rPr lang="en-US" dirty="0"/>
              <a:t> welcomed the new Information and Communications Technology Strategy in the United </a:t>
            </a:r>
            <a:r>
              <a:rPr lang="en-US" dirty="0" err="1" smtClean="0"/>
              <a:t>Nationsl</a:t>
            </a:r>
            <a:r>
              <a:rPr lang="en-US" dirty="0"/>
              <a:t>, and requested </a:t>
            </a:r>
            <a:r>
              <a:rPr lang="en-US" dirty="0" smtClean="0"/>
              <a:t>the </a:t>
            </a:r>
            <a:r>
              <a:rPr lang="en-US" dirty="0" err="1" smtClean="0"/>
              <a:t>Sg</a:t>
            </a:r>
            <a:r>
              <a:rPr lang="en-US" dirty="0" smtClean="0"/>
              <a:t> </a:t>
            </a:r>
            <a:r>
              <a:rPr lang="en-US" dirty="0"/>
              <a:t>to provide, in 2015, detailed information on the </a:t>
            </a:r>
            <a:r>
              <a:rPr lang="en-US" dirty="0" smtClean="0"/>
              <a:t>implementation. </a:t>
            </a:r>
          </a:p>
          <a:p>
            <a:endParaRPr lang="en-US" dirty="0"/>
          </a:p>
          <a:p>
            <a:pPr algn="just"/>
            <a:r>
              <a:rPr lang="en-US" b="1" u="sng" dirty="0"/>
              <a:t>The General Assembly called on the Secretary-General to continue his efforts to reduce the level of fragmentation of the current information and communications technology environment across the Secretariat and at all duty stations and field missions. </a:t>
            </a:r>
          </a:p>
          <a:p>
            <a:endParaRPr lang="en-US" dirty="0"/>
          </a:p>
        </p:txBody>
      </p:sp>
    </p:spTree>
    <p:extLst>
      <p:ext uri="{BB962C8B-B14F-4D97-AF65-F5344CB8AC3E}">
        <p14:creationId xmlns:p14="http://schemas.microsoft.com/office/powerpoint/2010/main" val="487529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094542" cy="474133"/>
          </a:xfrm>
        </p:spPr>
        <p:txBody>
          <a:bodyPr>
            <a:normAutofit/>
          </a:bodyPr>
          <a:lstStyle/>
          <a:p>
            <a:endParaRPr lang="en-US" sz="2200" dirty="0">
              <a:solidFill>
                <a:srgbClr val="FF0000"/>
              </a:solidFill>
            </a:endParaRPr>
          </a:p>
        </p:txBody>
      </p:sp>
      <p:sp>
        <p:nvSpPr>
          <p:cNvPr id="3" name="Content Placeholder 2"/>
          <p:cNvSpPr>
            <a:spLocks noGrp="1"/>
          </p:cNvSpPr>
          <p:nvPr>
            <p:ph idx="1"/>
          </p:nvPr>
        </p:nvSpPr>
        <p:spPr>
          <a:xfrm>
            <a:off x="457200" y="457200"/>
            <a:ext cx="8229600" cy="5367867"/>
          </a:xfrm>
        </p:spPr>
        <p:txBody>
          <a:bodyPr>
            <a:normAutofit/>
          </a:bodyPr>
          <a:lstStyle/>
          <a:p>
            <a:pPr marL="0" indent="0">
              <a:buNone/>
            </a:pPr>
            <a:r>
              <a:rPr lang="en-US" sz="800" dirty="0"/>
              <a:t>	</a:t>
            </a:r>
            <a:endParaRPr lang="en-US" sz="1600" b="1" dirty="0"/>
          </a:p>
        </p:txBody>
      </p:sp>
      <p:pic>
        <p:nvPicPr>
          <p:cNvPr id="4" name="Picture 3"/>
          <p:cNvPicPr>
            <a:picLocks noChangeAspect="1"/>
          </p:cNvPicPr>
          <p:nvPr/>
        </p:nvPicPr>
        <p:blipFill>
          <a:blip r:embed="rId2"/>
          <a:stretch>
            <a:fillRect/>
          </a:stretch>
        </p:blipFill>
        <p:spPr>
          <a:xfrm>
            <a:off x="787400" y="0"/>
            <a:ext cx="7550010" cy="5792400"/>
          </a:xfrm>
          <a:prstGeom prst="rect">
            <a:avLst/>
          </a:prstGeom>
        </p:spPr>
      </p:pic>
      <p:sp>
        <p:nvSpPr>
          <p:cNvPr id="5" name="TextBox 4"/>
          <p:cNvSpPr txBox="1"/>
          <p:nvPr/>
        </p:nvSpPr>
        <p:spPr>
          <a:xfrm>
            <a:off x="524933" y="5832155"/>
            <a:ext cx="7627359" cy="577081"/>
          </a:xfrm>
          <a:prstGeom prst="rect">
            <a:avLst/>
          </a:prstGeom>
          <a:noFill/>
        </p:spPr>
        <p:txBody>
          <a:bodyPr wrap="none" rtlCol="0">
            <a:spAutoFit/>
          </a:bodyPr>
          <a:lstStyle/>
          <a:p>
            <a:r>
              <a:rPr lang="en-US" sz="1050" b="1" dirty="0" smtClean="0"/>
              <a:t>See Article by </a:t>
            </a:r>
            <a:r>
              <a:rPr lang="en-US" sz="1050" b="1" dirty="0"/>
              <a:t>Barbara Weekes et </a:t>
            </a:r>
            <a:r>
              <a:rPr lang="en-US" sz="1050" b="1" dirty="0" smtClean="0"/>
              <a:t>al (2011): “Getting down to Business – Realistic Goals for the Promotion of Peace in the Cyberspace:</a:t>
            </a:r>
          </a:p>
          <a:p>
            <a:r>
              <a:rPr lang="en-US" sz="1050" b="1" dirty="0" smtClean="0"/>
              <a:t>http</a:t>
            </a:r>
            <a:r>
              <a:rPr lang="en-US" sz="1050" b="1" dirty="0"/>
              <a:t>://ict4peace.org/￼getting-down-to-business-realistic-goals-for-the-promotion-of-peace-in-cyber-space</a:t>
            </a:r>
            <a:r>
              <a:rPr lang="en-US" sz="1050" b="1" dirty="0" smtClean="0"/>
              <a:t>/</a:t>
            </a:r>
          </a:p>
          <a:p>
            <a:r>
              <a:rPr lang="en-US" sz="1050" b="1" dirty="0" smtClean="0"/>
              <a:t>See list of articles by ICT4Peace on rights and security in </a:t>
            </a:r>
            <a:r>
              <a:rPr lang="en-US" sz="1050" b="1" dirty="0"/>
              <a:t>the cyberspace: http://ict4peace.org/?p=</a:t>
            </a:r>
            <a:r>
              <a:rPr lang="en-US" sz="1050" b="1" dirty="0" smtClean="0"/>
              <a:t>1076.</a:t>
            </a:r>
            <a:endParaRPr lang="en-US" sz="1050" b="1" dirty="0"/>
          </a:p>
        </p:txBody>
      </p:sp>
    </p:spTree>
    <p:extLst>
      <p:ext uri="{BB962C8B-B14F-4D97-AF65-F5344CB8AC3E}">
        <p14:creationId xmlns:p14="http://schemas.microsoft.com/office/powerpoint/2010/main" val="751177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t>
            </a:r>
            <a:r>
              <a:rPr lang="de-DE" dirty="0"/>
              <a:t/>
            </a:r>
            <a:br>
              <a:rPr lang="de-DE" dirty="0"/>
            </a:br>
            <a:r>
              <a:rPr lang="en-US" sz="3100" b="1" dirty="0" smtClean="0">
                <a:solidFill>
                  <a:srgbClr val="AE0400"/>
                </a:solidFill>
              </a:rPr>
              <a:t>The </a:t>
            </a:r>
            <a:r>
              <a:rPr lang="en-US" sz="3100" b="1" dirty="0" err="1" smtClean="0">
                <a:solidFill>
                  <a:srgbClr val="AE0400"/>
                </a:solidFill>
              </a:rPr>
              <a:t>Cybersecurity</a:t>
            </a:r>
            <a:r>
              <a:rPr lang="en-US" sz="3100" b="1" dirty="0" smtClean="0">
                <a:solidFill>
                  <a:srgbClr val="AE0400"/>
                </a:solidFill>
              </a:rPr>
              <a:t> Challenge</a:t>
            </a:r>
            <a:r>
              <a:rPr lang="de-DE" dirty="0"/>
              <a:t/>
            </a:r>
            <a:br>
              <a:rPr lang="de-DE" dirty="0"/>
            </a:br>
            <a:endParaRPr lang="en-US" dirty="0"/>
          </a:p>
        </p:txBody>
      </p:sp>
      <p:sp>
        <p:nvSpPr>
          <p:cNvPr id="3" name="Content Placeholder 2"/>
          <p:cNvSpPr>
            <a:spLocks noGrp="1"/>
          </p:cNvSpPr>
          <p:nvPr>
            <p:ph idx="1"/>
          </p:nvPr>
        </p:nvSpPr>
        <p:spPr/>
        <p:txBody>
          <a:bodyPr>
            <a:normAutofit/>
          </a:bodyPr>
          <a:lstStyle/>
          <a:p>
            <a:r>
              <a:rPr lang="en-US" sz="2200" dirty="0" smtClean="0"/>
              <a:t>Numerous states are pursuing military cyber-capabilities: UNIDIR Cyber Index</a:t>
            </a:r>
            <a:r>
              <a:rPr lang="en-US" sz="2200" b="1" dirty="0" smtClean="0"/>
              <a:t>: more than 114 </a:t>
            </a:r>
            <a:r>
              <a:rPr lang="en-US" sz="2200" dirty="0" smtClean="0"/>
              <a:t>national cyber security programs world-wide, more than </a:t>
            </a:r>
            <a:r>
              <a:rPr lang="en-US" sz="2200" b="1" dirty="0" smtClean="0"/>
              <a:t>47</a:t>
            </a:r>
            <a:r>
              <a:rPr lang="en-US" sz="2200" dirty="0" smtClean="0"/>
              <a:t> have cyber-security programs that give some role to the armed forces.  </a:t>
            </a:r>
            <a:endParaRPr lang="de-DE" sz="2200" dirty="0" smtClean="0"/>
          </a:p>
          <a:p>
            <a:r>
              <a:rPr lang="de-DE" sz="2200" dirty="0" smtClean="0"/>
              <a:t> </a:t>
            </a:r>
            <a:r>
              <a:rPr lang="en-US" sz="2200" dirty="0"/>
              <a:t>Cyber capabilities are </a:t>
            </a:r>
            <a:r>
              <a:rPr lang="en-US" sz="2200" b="1" dirty="0"/>
              <a:t>not limited to great military powers</a:t>
            </a:r>
            <a:r>
              <a:rPr lang="en-US" sz="2200" dirty="0"/>
              <a:t>.  </a:t>
            </a:r>
            <a:r>
              <a:rPr lang="en-US" sz="2200" dirty="0" smtClean="0"/>
              <a:t> </a:t>
            </a:r>
            <a:r>
              <a:rPr lang="en-US" sz="2200" dirty="0"/>
              <a:t>They </a:t>
            </a:r>
            <a:r>
              <a:rPr lang="en-US" sz="2200" dirty="0" smtClean="0"/>
              <a:t> transcend </a:t>
            </a:r>
            <a:r>
              <a:rPr lang="en-US" sz="2200" dirty="0"/>
              <a:t>lines of state-centered warfare: </a:t>
            </a:r>
            <a:r>
              <a:rPr lang="en-US" sz="2200" b="1" dirty="0"/>
              <a:t>A private </a:t>
            </a:r>
            <a:r>
              <a:rPr lang="en-US" sz="2200" dirty="0" smtClean="0"/>
              <a:t>cannot </a:t>
            </a:r>
            <a:r>
              <a:rPr lang="en-US" sz="2200" dirty="0"/>
              <a:t>usually obtain, train and use weapons of war.  In the electronic </a:t>
            </a:r>
            <a:r>
              <a:rPr lang="en-US" sz="2200" dirty="0" smtClean="0"/>
              <a:t>world they can.</a:t>
            </a:r>
          </a:p>
          <a:p>
            <a:r>
              <a:rPr lang="en-US" sz="2200" dirty="0"/>
              <a:t>The </a:t>
            </a:r>
            <a:r>
              <a:rPr lang="en-US" sz="2200" b="1" dirty="0"/>
              <a:t>step from common crime to politically motivated acts</a:t>
            </a:r>
            <a:r>
              <a:rPr lang="en-US" sz="2200" dirty="0"/>
              <a:t>, even </a:t>
            </a:r>
            <a:r>
              <a:rPr lang="en-US" sz="2200" b="1" dirty="0"/>
              <a:t>terrorism</a:t>
            </a:r>
            <a:r>
              <a:rPr lang="en-US" sz="2200" dirty="0"/>
              <a:t>, is not far</a:t>
            </a:r>
            <a:r>
              <a:rPr lang="en-US" sz="2200" dirty="0" smtClean="0"/>
              <a:t>.</a:t>
            </a:r>
          </a:p>
          <a:p>
            <a:pPr marL="0" indent="0">
              <a:buNone/>
            </a:pPr>
            <a:r>
              <a:rPr lang="en-US" sz="1800" dirty="0" smtClean="0"/>
              <a:t> </a:t>
            </a:r>
            <a:endParaRPr lang="de-DE" sz="1800" dirty="0"/>
          </a:p>
          <a:p>
            <a:endParaRPr lang="de-DE" sz="1800" dirty="0"/>
          </a:p>
        </p:txBody>
      </p:sp>
    </p:spTree>
    <p:extLst>
      <p:ext uri="{BB962C8B-B14F-4D97-AF65-F5344CB8AC3E}">
        <p14:creationId xmlns:p14="http://schemas.microsoft.com/office/powerpoint/2010/main" val="5157995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1" y="-356651"/>
            <a:ext cx="8195732" cy="6555642"/>
          </a:xfrm>
          <a:prstGeom prst="rect">
            <a:avLst/>
          </a:prstGeom>
        </p:spPr>
        <p:txBody>
          <a:bodyPr wrap="square">
            <a:spAutoFit/>
          </a:bodyPr>
          <a:lstStyle/>
          <a:p>
            <a:endParaRPr lang="en-GB" dirty="0" smtClean="0"/>
          </a:p>
          <a:p>
            <a:endParaRPr lang="en-GB" b="1" dirty="0" smtClean="0">
              <a:solidFill>
                <a:srgbClr val="800000"/>
              </a:solidFill>
            </a:endParaRPr>
          </a:p>
          <a:p>
            <a:endParaRPr lang="en-GB" b="1" dirty="0">
              <a:solidFill>
                <a:srgbClr val="800000"/>
              </a:solidFill>
            </a:endParaRPr>
          </a:p>
          <a:p>
            <a:pPr algn="ctr"/>
            <a:r>
              <a:rPr lang="en-GB" sz="2800" b="1" dirty="0" smtClean="0">
                <a:solidFill>
                  <a:srgbClr val="AE0400"/>
                </a:solidFill>
              </a:rPr>
              <a:t>Erosion of Trust</a:t>
            </a:r>
            <a:endParaRPr lang="en-GB" sz="2800" b="1" dirty="0">
              <a:solidFill>
                <a:srgbClr val="AE0400"/>
              </a:solidFill>
            </a:endParaRPr>
          </a:p>
          <a:p>
            <a:endParaRPr lang="en-GB" dirty="0" smtClean="0"/>
          </a:p>
          <a:p>
            <a:pPr algn="just"/>
            <a:r>
              <a:rPr lang="en-GB" b="1" dirty="0" smtClean="0"/>
              <a:t>Trust</a:t>
            </a:r>
            <a:r>
              <a:rPr lang="en-GB" dirty="0" smtClean="0"/>
              <a:t> </a:t>
            </a:r>
            <a:r>
              <a:rPr lang="en-GB" b="1" dirty="0"/>
              <a:t>between states and between state and citizens </a:t>
            </a:r>
            <a:r>
              <a:rPr lang="en-GB" dirty="0"/>
              <a:t>is increasingly </a:t>
            </a:r>
            <a:r>
              <a:rPr lang="en-GB" b="1" dirty="0"/>
              <a:t>eroding </a:t>
            </a:r>
            <a:r>
              <a:rPr lang="en-GB" dirty="0"/>
              <a:t>by a range of state practices, including with regard to the </a:t>
            </a:r>
            <a:r>
              <a:rPr lang="en-GB" b="1" dirty="0"/>
              <a:t>negative uses of information communications technologies and related capabilities to advance political, military and economic </a:t>
            </a:r>
            <a:r>
              <a:rPr lang="en-GB" b="1" dirty="0" smtClean="0"/>
              <a:t>goals. </a:t>
            </a:r>
            <a:endParaRPr lang="en-US" b="1" dirty="0"/>
          </a:p>
          <a:p>
            <a:pPr algn="just"/>
            <a:endParaRPr lang="en-GB" dirty="0"/>
          </a:p>
          <a:p>
            <a:pPr algn="just"/>
            <a:r>
              <a:rPr lang="en-GB" dirty="0" smtClean="0"/>
              <a:t>The </a:t>
            </a:r>
            <a:r>
              <a:rPr lang="en-GB" dirty="0"/>
              <a:t>interest in these state practises </a:t>
            </a:r>
            <a:r>
              <a:rPr lang="en-GB" dirty="0" smtClean="0"/>
              <a:t>have </a:t>
            </a:r>
            <a:r>
              <a:rPr lang="en-US" dirty="0" err="1" smtClean="0"/>
              <a:t>inadvertedly</a:t>
            </a:r>
            <a:r>
              <a:rPr lang="en-US" dirty="0" smtClean="0"/>
              <a:t> </a:t>
            </a:r>
            <a:r>
              <a:rPr lang="en-US" dirty="0"/>
              <a:t>also been </a:t>
            </a:r>
            <a:r>
              <a:rPr lang="en-US" b="1" dirty="0"/>
              <a:t>stoked</a:t>
            </a:r>
            <a:r>
              <a:rPr lang="en-US" dirty="0"/>
              <a:t> by developments such as: </a:t>
            </a:r>
          </a:p>
          <a:p>
            <a:pPr lvl="0"/>
            <a:endParaRPr lang="en-US" dirty="0"/>
          </a:p>
          <a:p>
            <a:r>
              <a:rPr lang="en-GB" dirty="0"/>
              <a:t> -The role ICTs have played recently in </a:t>
            </a:r>
            <a:r>
              <a:rPr lang="en-GB" b="1" dirty="0"/>
              <a:t>the Middle East and North Africa</a:t>
            </a:r>
            <a:r>
              <a:rPr lang="en-GB" dirty="0"/>
              <a:t>;</a:t>
            </a:r>
          </a:p>
          <a:p>
            <a:r>
              <a:rPr lang="en-GB" dirty="0"/>
              <a:t>- The alleged state use of sophisticated malware such </a:t>
            </a:r>
            <a:r>
              <a:rPr lang="en-GB" b="1" dirty="0"/>
              <a:t>as </a:t>
            </a:r>
            <a:r>
              <a:rPr lang="en-GB" b="1" dirty="0" err="1"/>
              <a:t>Stuxnet</a:t>
            </a:r>
            <a:r>
              <a:rPr lang="en-GB" b="1" dirty="0"/>
              <a:t> </a:t>
            </a:r>
            <a:r>
              <a:rPr lang="en-GB" dirty="0"/>
              <a:t>to achieve foreign policy goals;</a:t>
            </a:r>
          </a:p>
          <a:p>
            <a:r>
              <a:rPr lang="en-GB" dirty="0"/>
              <a:t>- and </a:t>
            </a:r>
            <a:r>
              <a:rPr lang="en-GB" b="1" dirty="0"/>
              <a:t>Edward Snowden’s </a:t>
            </a:r>
            <a:r>
              <a:rPr lang="en-GB" dirty="0"/>
              <a:t>disclosures on </a:t>
            </a:r>
            <a:r>
              <a:rPr lang="en-GB" b="1" dirty="0"/>
              <a:t>the monitoring and surveillance practices</a:t>
            </a:r>
            <a:r>
              <a:rPr lang="en-GB" dirty="0"/>
              <a:t>.</a:t>
            </a:r>
          </a:p>
          <a:p>
            <a:pPr algn="just"/>
            <a:endParaRPr lang="en-US" dirty="0" smtClean="0"/>
          </a:p>
          <a:p>
            <a:pPr algn="just"/>
            <a:r>
              <a:rPr lang="en-GB" dirty="0"/>
              <a:t>Despite a range of domestic and diplomatic efforts </a:t>
            </a:r>
            <a:r>
              <a:rPr lang="en-GB" b="1" dirty="0"/>
              <a:t>initiated to curb such practices</a:t>
            </a:r>
            <a:r>
              <a:rPr lang="en-GB" dirty="0"/>
              <a:t>, </a:t>
            </a:r>
            <a:r>
              <a:rPr lang="en-GB" b="1" dirty="0"/>
              <a:t>many states have rushed to develop these same capabilities </a:t>
            </a:r>
            <a:r>
              <a:rPr lang="en-GB" dirty="0"/>
              <a:t>to use not only against other states but against their own citizens, which further undermined confidence and trust between states, and between states and citizens.</a:t>
            </a:r>
            <a:endParaRPr lang="en-US" dirty="0"/>
          </a:p>
          <a:p>
            <a:pPr algn="just"/>
            <a:endParaRPr lang="en-US" dirty="0"/>
          </a:p>
        </p:txBody>
      </p:sp>
    </p:spTree>
    <p:extLst>
      <p:ext uri="{BB962C8B-B14F-4D97-AF65-F5344CB8AC3E}">
        <p14:creationId xmlns:p14="http://schemas.microsoft.com/office/powerpoint/2010/main" val="1237098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solidFill>
                  <a:srgbClr val="AE0400"/>
                </a:solidFill>
              </a:rPr>
              <a:t>“The Cyber Security Challenge: What Can be Done?”</a:t>
            </a:r>
            <a:r>
              <a:rPr lang="de-DE" sz="2800" dirty="0"/>
              <a:t/>
            </a:r>
            <a:br>
              <a:rPr lang="de-DE" sz="2800" dirty="0"/>
            </a:br>
            <a:endParaRPr lang="en-US" sz="2800" dirty="0">
              <a:solidFill>
                <a:srgbClr val="AE0400"/>
              </a:solidFill>
            </a:endParaRPr>
          </a:p>
        </p:txBody>
      </p:sp>
      <p:sp>
        <p:nvSpPr>
          <p:cNvPr id="3" name="Content Placeholder 2"/>
          <p:cNvSpPr>
            <a:spLocks noGrp="1"/>
          </p:cNvSpPr>
          <p:nvPr>
            <p:ph idx="1"/>
          </p:nvPr>
        </p:nvSpPr>
        <p:spPr>
          <a:xfrm>
            <a:off x="457200" y="1049868"/>
            <a:ext cx="8229600" cy="5076296"/>
          </a:xfrm>
        </p:spPr>
        <p:txBody>
          <a:bodyPr>
            <a:normAutofit/>
          </a:bodyPr>
          <a:lstStyle/>
          <a:p>
            <a:pPr marL="457200" lvl="1" indent="0">
              <a:buNone/>
            </a:pPr>
            <a:endParaRPr lang="de-DE" sz="1600" dirty="0"/>
          </a:p>
          <a:p>
            <a:r>
              <a:rPr lang="en-US" sz="2000" dirty="0"/>
              <a:t> </a:t>
            </a:r>
            <a:r>
              <a:rPr lang="en-US" sz="2000" dirty="0" smtClean="0"/>
              <a:t>These </a:t>
            </a:r>
            <a:r>
              <a:rPr lang="en-US" sz="2000" dirty="0"/>
              <a:t>scenarios </a:t>
            </a:r>
            <a:r>
              <a:rPr lang="en-US" sz="2000" dirty="0" smtClean="0"/>
              <a:t>show that Think Tanks, Academia, Civil Society and Private Sector need: </a:t>
            </a:r>
          </a:p>
          <a:p>
            <a:endParaRPr lang="en-US" sz="2000" dirty="0" smtClean="0"/>
          </a:p>
          <a:p>
            <a:pPr lvl="1"/>
            <a:r>
              <a:rPr lang="en-US" sz="2000" dirty="0" smtClean="0"/>
              <a:t>to </a:t>
            </a:r>
            <a:r>
              <a:rPr lang="en-US" sz="2000" dirty="0"/>
              <a:t>engage in an international discussion on </a:t>
            </a:r>
            <a:r>
              <a:rPr lang="en-US" sz="2000" b="1" dirty="0"/>
              <a:t>the norms and principles of responsible state behavior in cyber space</a:t>
            </a:r>
            <a:r>
              <a:rPr lang="en-US" sz="2000" dirty="0"/>
              <a:t>, including on the conduct of cyber </a:t>
            </a:r>
            <a:r>
              <a:rPr lang="en-US" sz="2000" dirty="0" smtClean="0"/>
              <a:t>warfare, and its possible exclusion or mitigation  (Tallinn Manual a beginning)</a:t>
            </a:r>
            <a:endParaRPr lang="de-DE" sz="2000" dirty="0"/>
          </a:p>
          <a:p>
            <a:pPr lvl="1"/>
            <a:r>
              <a:rPr lang="en-US" sz="2000" dirty="0" smtClean="0"/>
              <a:t>we </a:t>
            </a:r>
            <a:r>
              <a:rPr lang="en-US" sz="2000" dirty="0"/>
              <a:t>need to </a:t>
            </a:r>
            <a:r>
              <a:rPr lang="en-US" sz="2000" b="1" dirty="0"/>
              <a:t>turn to the United Nations </a:t>
            </a:r>
            <a:r>
              <a:rPr lang="en-US" sz="2000" dirty="0"/>
              <a:t>(such </a:t>
            </a:r>
            <a:r>
              <a:rPr lang="en-US" sz="2000" dirty="0" smtClean="0"/>
              <a:t>as UN GA, </a:t>
            </a:r>
            <a:r>
              <a:rPr lang="en-US" sz="2000" dirty="0"/>
              <a:t>UNGGE, </a:t>
            </a:r>
            <a:r>
              <a:rPr lang="en-US" sz="2000" dirty="0" smtClean="0"/>
              <a:t>WSIS  Geneva Action Line 5)</a:t>
            </a:r>
            <a:endParaRPr lang="de-DE" sz="2000" dirty="0"/>
          </a:p>
          <a:p>
            <a:pPr lvl="1"/>
            <a:r>
              <a:rPr lang="en-US" sz="2000" dirty="0" smtClean="0"/>
              <a:t>To </a:t>
            </a:r>
            <a:r>
              <a:rPr lang="en-US" sz="2000" b="1" dirty="0" smtClean="0"/>
              <a:t>prevent an escalation </a:t>
            </a:r>
            <a:r>
              <a:rPr lang="en-US" sz="2000" dirty="0" smtClean="0"/>
              <a:t>we need to develop  </a:t>
            </a:r>
            <a:r>
              <a:rPr lang="en-US" sz="2000" b="1" dirty="0"/>
              <a:t>C</a:t>
            </a:r>
            <a:r>
              <a:rPr lang="en-US" sz="2000" b="1" dirty="0" smtClean="0"/>
              <a:t>onfidence </a:t>
            </a:r>
            <a:r>
              <a:rPr lang="en-US" sz="2000" b="1" dirty="0"/>
              <a:t>B</a:t>
            </a:r>
            <a:r>
              <a:rPr lang="en-US" sz="2000" b="1" dirty="0" smtClean="0"/>
              <a:t>uilding Measures CBMs </a:t>
            </a:r>
            <a:r>
              <a:rPr lang="en-US" sz="2000" dirty="0" smtClean="0"/>
              <a:t> (e.g. Bilateral </a:t>
            </a:r>
            <a:r>
              <a:rPr lang="en-US" sz="2000" dirty="0"/>
              <a:t>Agreements, OSCE, </a:t>
            </a:r>
            <a:r>
              <a:rPr lang="en-US" sz="2000" dirty="0" smtClean="0"/>
              <a:t>ARF, UN GGE) </a:t>
            </a:r>
          </a:p>
          <a:p>
            <a:pPr lvl="1"/>
            <a:r>
              <a:rPr lang="en-US" sz="2000" dirty="0" smtClean="0"/>
              <a:t>Continue </a:t>
            </a:r>
            <a:r>
              <a:rPr lang="en-US" sz="2000" b="1" dirty="0" smtClean="0"/>
              <a:t>the London – Budapest – Seoul – The Hague Conferences </a:t>
            </a:r>
            <a:r>
              <a:rPr lang="en-US" sz="2000" dirty="0" smtClean="0"/>
              <a:t>Process on Cyberspace to </a:t>
            </a:r>
            <a:r>
              <a:rPr lang="en-US" sz="2000" b="1" dirty="0" smtClean="0"/>
              <a:t>create political awareness  </a:t>
            </a:r>
            <a:r>
              <a:rPr lang="en-US" sz="2000" dirty="0" smtClean="0"/>
              <a:t>and reach out to other regions and actors (through inter alia training)</a:t>
            </a:r>
            <a:endParaRPr lang="de-DE" sz="2000" dirty="0"/>
          </a:p>
          <a:p>
            <a:pPr marL="0" indent="0">
              <a:buNone/>
            </a:pPr>
            <a:endParaRPr lang="de-DE" sz="2000" dirty="0"/>
          </a:p>
          <a:p>
            <a:endParaRPr lang="en-US" sz="2000" dirty="0"/>
          </a:p>
        </p:txBody>
      </p:sp>
    </p:spTree>
    <p:extLst>
      <p:ext uri="{BB962C8B-B14F-4D97-AF65-F5344CB8AC3E}">
        <p14:creationId xmlns:p14="http://schemas.microsoft.com/office/powerpoint/2010/main" val="38698339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3" y="-1187647"/>
            <a:ext cx="8923867" cy="6278641"/>
          </a:xfrm>
          <a:prstGeom prst="rect">
            <a:avLst/>
          </a:prstGeom>
        </p:spPr>
        <p:txBody>
          <a:bodyPr wrap="square">
            <a:spAutoFit/>
          </a:bodyPr>
          <a:lstStyle/>
          <a:p>
            <a:endParaRPr lang="en-GB" b="1" cap="all" dirty="0" smtClean="0"/>
          </a:p>
          <a:p>
            <a:endParaRPr lang="en-GB" b="1" cap="all" dirty="0" smtClean="0"/>
          </a:p>
          <a:p>
            <a:endParaRPr lang="en-GB" b="1" cap="all" dirty="0" smtClean="0"/>
          </a:p>
          <a:p>
            <a:endParaRPr lang="en-GB" b="1" cap="all" dirty="0" smtClean="0"/>
          </a:p>
          <a:p>
            <a:pPr algn="ctr"/>
            <a:endParaRPr lang="en-GB" b="1" cap="all" dirty="0" smtClean="0">
              <a:solidFill>
                <a:srgbClr val="CD8D0B"/>
              </a:solidFill>
            </a:endParaRPr>
          </a:p>
          <a:p>
            <a:endParaRPr lang="en-GB" b="1" cap="all" dirty="0" smtClean="0">
              <a:solidFill>
                <a:srgbClr val="800000"/>
              </a:solidFill>
            </a:endParaRPr>
          </a:p>
          <a:p>
            <a:endParaRPr lang="en-GB" b="1" cap="all" dirty="0">
              <a:solidFill>
                <a:srgbClr val="800000"/>
              </a:solidFill>
            </a:endParaRPr>
          </a:p>
          <a:p>
            <a:endParaRPr lang="en-GB" b="1" cap="all" dirty="0">
              <a:solidFill>
                <a:srgbClr val="800000"/>
              </a:solidFill>
            </a:endParaRPr>
          </a:p>
          <a:p>
            <a:r>
              <a:rPr lang="en-GB" sz="2400" b="1" cap="all" dirty="0" smtClean="0">
                <a:solidFill>
                  <a:srgbClr val="800000"/>
                </a:solidFill>
              </a:rPr>
              <a:t>What Role for Civil Society and Industry in Furthering </a:t>
            </a:r>
            <a:r>
              <a:rPr lang="en-GB" sz="2400" b="1" cap="all" dirty="0" err="1" smtClean="0">
                <a:solidFill>
                  <a:srgbClr val="800000"/>
                </a:solidFill>
              </a:rPr>
              <a:t>CyberSECURITY</a:t>
            </a:r>
            <a:r>
              <a:rPr lang="en-GB" sz="2400" b="1" cap="all" dirty="0" smtClean="0">
                <a:solidFill>
                  <a:srgbClr val="800000"/>
                </a:solidFill>
              </a:rPr>
              <a:t>-RELATED Norms and CBMs, particularly given the UN GGE and OSCE breakthroughs ?</a:t>
            </a:r>
            <a:r>
              <a:rPr lang="en-GB" sz="2400" b="1" i="1" cap="all" dirty="0" smtClean="0">
                <a:solidFill>
                  <a:srgbClr val="800000"/>
                </a:solidFill>
              </a:rPr>
              <a:t> </a:t>
            </a:r>
          </a:p>
          <a:p>
            <a:endParaRPr lang="en-GB" cap="all" dirty="0" smtClean="0">
              <a:solidFill>
                <a:srgbClr val="800000"/>
              </a:solidFill>
            </a:endParaRPr>
          </a:p>
          <a:p>
            <a:r>
              <a:rPr lang="en-GB" sz="2400" dirty="0" smtClean="0"/>
              <a:t>Proposed areas of work for think tanks, academia, business and  civil society</a:t>
            </a:r>
            <a:r>
              <a:rPr lang="en-GB" sz="2400" b="1" dirty="0" smtClean="0"/>
              <a:t>:</a:t>
            </a:r>
          </a:p>
          <a:p>
            <a:endParaRPr lang="en-GB" sz="2400" b="1" dirty="0" smtClean="0"/>
          </a:p>
          <a:p>
            <a:pPr marL="400050" indent="-400050">
              <a:buAutoNum type="romanLcParenR"/>
            </a:pPr>
            <a:r>
              <a:rPr lang="en-GB" sz="2400" b="1" dirty="0" smtClean="0"/>
              <a:t>Transparency and Accountability;</a:t>
            </a:r>
          </a:p>
          <a:p>
            <a:pPr marL="400050" indent="-400050">
              <a:buAutoNum type="romanLcParenR"/>
            </a:pPr>
            <a:r>
              <a:rPr lang="en-GB" sz="2400" b="1" dirty="0" smtClean="0"/>
              <a:t> ii) Participation;</a:t>
            </a:r>
          </a:p>
          <a:p>
            <a:pPr marL="400050" indent="-400050">
              <a:buAutoNum type="romanLcParenR"/>
            </a:pPr>
            <a:r>
              <a:rPr lang="en-GB" sz="2400" b="1" dirty="0" smtClean="0"/>
              <a:t> and iii) Deepening the Knowledge Base. </a:t>
            </a:r>
            <a:endParaRPr lang="en-US" sz="2400" b="1" dirty="0" smtClean="0"/>
          </a:p>
          <a:p>
            <a:endParaRPr lang="en-GB" sz="2400" dirty="0"/>
          </a:p>
        </p:txBody>
      </p:sp>
    </p:spTree>
    <p:extLst>
      <p:ext uri="{BB962C8B-B14F-4D97-AF65-F5344CB8AC3E}">
        <p14:creationId xmlns:p14="http://schemas.microsoft.com/office/powerpoint/2010/main" val="26400941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
            <a:ext cx="9144000" cy="6528340"/>
          </a:xfrm>
          <a:prstGeom prst="rect">
            <a:avLst/>
          </a:prstGeom>
        </p:spPr>
      </p:pic>
    </p:spTree>
    <p:extLst>
      <p:ext uri="{BB962C8B-B14F-4D97-AF65-F5344CB8AC3E}">
        <p14:creationId xmlns:p14="http://schemas.microsoft.com/office/powerpoint/2010/main" val="4168526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16869" b="16869"/>
          <a:stretch>
            <a:fillRect/>
          </a:stretch>
        </p:blipFill>
        <p:spPr>
          <a:xfrm>
            <a:off x="457200" y="274638"/>
            <a:ext cx="8229600" cy="5851525"/>
          </a:xfrm>
        </p:spPr>
      </p:pic>
      <p:pic>
        <p:nvPicPr>
          <p:cNvPr id="5" name="Picture 4"/>
          <p:cNvPicPr>
            <a:picLocks noChangeAspect="1"/>
          </p:cNvPicPr>
          <p:nvPr/>
        </p:nvPicPr>
        <p:blipFill>
          <a:blip r:embed="rId3"/>
          <a:stretch>
            <a:fillRect/>
          </a:stretch>
        </p:blipFill>
        <p:spPr>
          <a:xfrm>
            <a:off x="444500" y="0"/>
            <a:ext cx="8253631" cy="6858000"/>
          </a:xfrm>
          <a:prstGeom prst="rect">
            <a:avLst/>
          </a:prstGeom>
        </p:spPr>
      </p:pic>
    </p:spTree>
    <p:extLst>
      <p:ext uri="{BB962C8B-B14F-4D97-AF65-F5344CB8AC3E}">
        <p14:creationId xmlns:p14="http://schemas.microsoft.com/office/powerpoint/2010/main" val="1712899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2800" y="76200"/>
            <a:ext cx="4965700" cy="6705600"/>
          </a:xfrm>
          <a:prstGeom prst="rect">
            <a:avLst/>
          </a:prstGeom>
        </p:spPr>
      </p:pic>
    </p:spTree>
    <p:extLst>
      <p:ext uri="{BB962C8B-B14F-4D97-AF65-F5344CB8AC3E}">
        <p14:creationId xmlns:p14="http://schemas.microsoft.com/office/powerpoint/2010/main" val="23224853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bwMode="auto">
          <a:xfrm>
            <a:off x="457836" y="520965"/>
            <a:ext cx="8228328" cy="58433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37" tIns="32118" rIns="64237" bIns="32118" numCol="1" anchor="t" anchorCtr="0" compatLnSpc="1">
            <a:prstTxWarp prst="textNoShape">
              <a:avLst/>
            </a:prstTxWarp>
            <a:normAutofit/>
          </a:bodyPr>
          <a:lstStyle/>
          <a:p>
            <a:pPr algn="ctr" eaLnBrk="1" hangingPunct="1"/>
            <a:r>
              <a:rPr lang="en-US" sz="2000" b="1" dirty="0">
                <a:solidFill>
                  <a:srgbClr val="800000"/>
                </a:solidFill>
                <a:latin typeface="Arial" charset="0"/>
                <a:ea typeface="ＭＳ Ｐゴシック" charset="0"/>
                <a:cs typeface="ＭＳ Ｐゴシック" charset="0"/>
              </a:rPr>
              <a:t>International Processes: Council of Europe, OSCE, UN GGE, London, ARF</a:t>
            </a:r>
            <a:br>
              <a:rPr lang="en-US" sz="2000" b="1" dirty="0">
                <a:solidFill>
                  <a:srgbClr val="800000"/>
                </a:solidFill>
                <a:latin typeface="Arial" charset="0"/>
                <a:ea typeface="ＭＳ Ｐゴシック" charset="0"/>
                <a:cs typeface="ＭＳ Ｐゴシック" charset="0"/>
              </a:rPr>
            </a:br>
            <a:r>
              <a:rPr lang="en-US" sz="2000" b="1" dirty="0">
                <a:solidFill>
                  <a:srgbClr val="800000"/>
                </a:solidFill>
                <a:latin typeface="Arial" charset="0"/>
                <a:ea typeface="ＭＳ Ｐゴシック" charset="0"/>
                <a:cs typeface="ＭＳ Ｐゴシック" charset="0"/>
              </a:rPr>
              <a:t>Example CBMs</a:t>
            </a:r>
          </a:p>
        </p:txBody>
      </p:sp>
      <p:sp>
        <p:nvSpPr>
          <p:cNvPr id="56322" name="Text Box 2"/>
          <p:cNvSpPr txBox="1">
            <a:spLocks noChangeArrowheads="1"/>
          </p:cNvSpPr>
          <p:nvPr/>
        </p:nvSpPr>
        <p:spPr bwMode="auto">
          <a:xfrm>
            <a:off x="844136" y="228600"/>
            <a:ext cx="7441422"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marL="342900" indent="-342900" eaLnBrk="0" hangingPunct="0">
              <a:defRPr sz="2500" b="1">
                <a:solidFill>
                  <a:srgbClr val="004273"/>
                </a:solidFill>
                <a:latin typeface="Arial" charset="0"/>
                <a:ea typeface="ＭＳ Ｐゴシック" charset="0"/>
                <a:cs typeface="ＭＳ Ｐゴシック" charset="0"/>
              </a:defRPr>
            </a:lvl1pPr>
            <a:lvl2pPr marL="742950" indent="-285750" eaLnBrk="0" hangingPunct="0">
              <a:defRPr sz="2500" b="1">
                <a:solidFill>
                  <a:srgbClr val="004273"/>
                </a:solidFill>
                <a:latin typeface="Arial" charset="0"/>
                <a:ea typeface="ＭＳ Ｐゴシック" charset="0"/>
              </a:defRPr>
            </a:lvl2pPr>
            <a:lvl3pPr marL="1143000" indent="-228600" eaLnBrk="0" hangingPunct="0">
              <a:defRPr sz="2500" b="1">
                <a:solidFill>
                  <a:srgbClr val="004273"/>
                </a:solidFill>
                <a:latin typeface="Arial" charset="0"/>
                <a:ea typeface="ＭＳ Ｐゴシック" charset="0"/>
              </a:defRPr>
            </a:lvl3pPr>
            <a:lvl4pPr marL="1600200" indent="-228600" eaLnBrk="0" hangingPunct="0">
              <a:defRPr sz="2500" b="1">
                <a:solidFill>
                  <a:srgbClr val="004273"/>
                </a:solidFill>
                <a:latin typeface="Arial" charset="0"/>
                <a:ea typeface="ＭＳ Ｐゴシック" charset="0"/>
              </a:defRPr>
            </a:lvl4pPr>
            <a:lvl5pPr marL="2057400" indent="-228600" eaLnBrk="0" hangingPunct="0">
              <a:defRPr sz="2500" b="1">
                <a:solidFill>
                  <a:srgbClr val="004273"/>
                </a:solidFill>
                <a:latin typeface="Arial" charset="0"/>
                <a:ea typeface="ＭＳ Ｐゴシック" charset="0"/>
              </a:defRPr>
            </a:lvl5pPr>
            <a:lvl6pPr marL="2514600" indent="-228600" eaLnBrk="0" fontAlgn="base" hangingPunct="0">
              <a:spcBef>
                <a:spcPct val="0"/>
              </a:spcBef>
              <a:spcAft>
                <a:spcPct val="0"/>
              </a:spcAft>
              <a:defRPr sz="2500" b="1">
                <a:solidFill>
                  <a:srgbClr val="004273"/>
                </a:solidFill>
                <a:latin typeface="Arial" charset="0"/>
                <a:ea typeface="ＭＳ Ｐゴシック" charset="0"/>
              </a:defRPr>
            </a:lvl6pPr>
            <a:lvl7pPr marL="2971800" indent="-228600" eaLnBrk="0" fontAlgn="base" hangingPunct="0">
              <a:spcBef>
                <a:spcPct val="0"/>
              </a:spcBef>
              <a:spcAft>
                <a:spcPct val="0"/>
              </a:spcAft>
              <a:defRPr sz="2500" b="1">
                <a:solidFill>
                  <a:srgbClr val="004273"/>
                </a:solidFill>
                <a:latin typeface="Arial" charset="0"/>
                <a:ea typeface="ＭＳ Ｐゴシック" charset="0"/>
              </a:defRPr>
            </a:lvl7pPr>
            <a:lvl8pPr marL="3429000" indent="-228600" eaLnBrk="0" fontAlgn="base" hangingPunct="0">
              <a:spcBef>
                <a:spcPct val="0"/>
              </a:spcBef>
              <a:spcAft>
                <a:spcPct val="0"/>
              </a:spcAft>
              <a:defRPr sz="2500" b="1">
                <a:solidFill>
                  <a:srgbClr val="004273"/>
                </a:solidFill>
                <a:latin typeface="Arial" charset="0"/>
                <a:ea typeface="ＭＳ Ｐゴシック" charset="0"/>
              </a:defRPr>
            </a:lvl8pPr>
            <a:lvl9pPr marL="3886200" indent="-228600" eaLnBrk="0" fontAlgn="base" hangingPunct="0">
              <a:spcBef>
                <a:spcPct val="0"/>
              </a:spcBef>
              <a:spcAft>
                <a:spcPct val="0"/>
              </a:spcAft>
              <a:defRPr sz="2500" b="1">
                <a:solidFill>
                  <a:srgbClr val="004273"/>
                </a:solidFill>
                <a:latin typeface="Arial" charset="0"/>
                <a:ea typeface="ＭＳ Ｐゴシック" charset="0"/>
              </a:defRPr>
            </a:lvl9pPr>
          </a:lstStyle>
          <a:p>
            <a:pPr algn="ctr" eaLnBrk="1" hangingPunct="1">
              <a:spcAft>
                <a:spcPct val="40000"/>
              </a:spcAft>
              <a:buClr>
                <a:srgbClr val="CC0000"/>
              </a:buClr>
              <a:buSzPct val="80000"/>
              <a:buFont typeface="Wingdings" charset="0"/>
              <a:buNone/>
            </a:pPr>
            <a:r>
              <a:rPr lang="en-US">
                <a:solidFill>
                  <a:schemeClr val="bg1"/>
                </a:solidFill>
              </a:rPr>
              <a:t>Cybersecurity and Resilient Internet</a:t>
            </a:r>
          </a:p>
        </p:txBody>
      </p:sp>
      <p:pic>
        <p:nvPicPr>
          <p:cNvPr id="56323" name="Bild 1" descr="processbrief_2013_cbm_wt-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3216" y="2105026"/>
            <a:ext cx="2921883"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9758959" y="1462826"/>
            <a:ext cx="184666" cy="369332"/>
          </a:xfrm>
          <a:prstGeom prst="rect">
            <a:avLst/>
          </a:prstGeom>
          <a:noFill/>
        </p:spPr>
        <p:txBody>
          <a:bodyPr wrap="none" rtlCol="0">
            <a:spAutoFit/>
          </a:bodyPr>
          <a:lstStyle/>
          <a:p>
            <a:endParaRPr lang="de-DE"/>
          </a:p>
        </p:txBody>
      </p:sp>
      <p:sp>
        <p:nvSpPr>
          <p:cNvPr id="3" name="TextBox 2"/>
          <p:cNvSpPr txBox="1"/>
          <p:nvPr/>
        </p:nvSpPr>
        <p:spPr>
          <a:xfrm>
            <a:off x="1758383" y="2800180"/>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4"/>
          <a:stretch>
            <a:fillRect/>
          </a:stretch>
        </p:blipFill>
        <p:spPr>
          <a:xfrm>
            <a:off x="0" y="520700"/>
            <a:ext cx="9144000" cy="5800673"/>
          </a:xfrm>
          <a:prstGeom prst="rect">
            <a:avLst/>
          </a:prstGeom>
        </p:spPr>
      </p:pic>
    </p:spTree>
    <p:extLst>
      <p:ext uri="{BB962C8B-B14F-4D97-AF65-F5344CB8AC3E}">
        <p14:creationId xmlns:p14="http://schemas.microsoft.com/office/powerpoint/2010/main" val="2802638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3" y="253868"/>
            <a:ext cx="8229600" cy="677332"/>
          </a:xfrm>
        </p:spPr>
        <p:txBody>
          <a:bodyPr>
            <a:normAutofit fontScale="90000"/>
          </a:bodyPr>
          <a:lstStyle/>
          <a:p>
            <a:r>
              <a:rPr lang="en-US" sz="3200" b="1" dirty="0" smtClean="0">
                <a:solidFill>
                  <a:srgbClr val="008000"/>
                </a:solidFill>
              </a:rPr>
              <a:t>ICT4Peace Report on Transparency and Confidence Building Measures (TCBMs)</a:t>
            </a:r>
            <a:r>
              <a:rPr lang="en-US" sz="3200" dirty="0" smtClean="0">
                <a:solidFill>
                  <a:srgbClr val="008000"/>
                </a:solidFill>
              </a:rPr>
              <a:t>**</a:t>
            </a:r>
            <a:br>
              <a:rPr lang="en-US" sz="3200" dirty="0" smtClean="0">
                <a:solidFill>
                  <a:srgbClr val="008000"/>
                </a:solidFill>
              </a:rPr>
            </a:br>
            <a:endParaRPr lang="en-US" sz="2200" dirty="0">
              <a:solidFill>
                <a:srgbClr val="008000"/>
              </a:solidFill>
            </a:endParaRPr>
          </a:p>
        </p:txBody>
      </p:sp>
      <p:pic>
        <p:nvPicPr>
          <p:cNvPr id="16" name="Content Placeholder 15"/>
          <p:cNvPicPr>
            <a:picLocks noGrp="1" noChangeAspect="1"/>
          </p:cNvPicPr>
          <p:nvPr>
            <p:ph idx="1"/>
          </p:nvPr>
        </p:nvPicPr>
        <p:blipFill>
          <a:blip r:embed="rId2"/>
          <a:srcRect t="20266" b="20266"/>
          <a:stretch>
            <a:fillRect/>
          </a:stretch>
        </p:blipFill>
        <p:spPr>
          <a:xfrm>
            <a:off x="2658540" y="1302944"/>
            <a:ext cx="3844967" cy="4442400"/>
          </a:xfrm>
        </p:spPr>
      </p:pic>
      <p:sp>
        <p:nvSpPr>
          <p:cNvPr id="3" name="TextBox 2"/>
          <p:cNvSpPr txBox="1"/>
          <p:nvPr/>
        </p:nvSpPr>
        <p:spPr>
          <a:xfrm>
            <a:off x="888773" y="5826977"/>
            <a:ext cx="7814960" cy="738664"/>
          </a:xfrm>
          <a:prstGeom prst="rect">
            <a:avLst/>
          </a:prstGeom>
          <a:noFill/>
        </p:spPr>
        <p:txBody>
          <a:bodyPr wrap="none" rtlCol="0">
            <a:spAutoFit/>
          </a:bodyPr>
          <a:lstStyle/>
          <a:p>
            <a:r>
              <a:rPr lang="en-US" sz="1400" b="1" dirty="0" smtClean="0">
                <a:solidFill>
                  <a:srgbClr val="008000"/>
                </a:solidFill>
              </a:rPr>
              <a:t>** see Report by  </a:t>
            </a:r>
            <a:r>
              <a:rPr lang="en-US" sz="1400" b="1" dirty="0">
                <a:solidFill>
                  <a:srgbClr val="008000"/>
                </a:solidFill>
              </a:rPr>
              <a:t>Camino </a:t>
            </a:r>
            <a:r>
              <a:rPr lang="en-US" sz="1400" b="1" dirty="0" smtClean="0">
                <a:solidFill>
                  <a:srgbClr val="008000"/>
                </a:solidFill>
              </a:rPr>
              <a:t>Kavanagh, Senior Advisor ICT4Peace:</a:t>
            </a:r>
          </a:p>
          <a:p>
            <a:pPr algn="just"/>
            <a:r>
              <a:rPr lang="en-US" sz="1400" b="1" dirty="0" smtClean="0">
                <a:solidFill>
                  <a:srgbClr val="008000"/>
                </a:solidFill>
              </a:rPr>
              <a:t>  </a:t>
            </a:r>
            <a:r>
              <a:rPr lang="en-US" sz="1400" b="1" dirty="0">
                <a:solidFill>
                  <a:srgbClr val="008000"/>
                </a:solidFill>
                <a:hlinkClick r:id="rId3"/>
              </a:rPr>
              <a:t>http://ict4peace.org/what-next-building-confidence-measures-for-the-cyberspace</a:t>
            </a:r>
            <a:r>
              <a:rPr lang="en-US" sz="1400" b="1" dirty="0" smtClean="0">
                <a:solidFill>
                  <a:srgbClr val="008000"/>
                </a:solidFill>
                <a:hlinkClick r:id="rId3"/>
              </a:rPr>
              <a:t>/</a:t>
            </a:r>
            <a:endParaRPr lang="en-US" sz="1400" b="1" dirty="0" smtClean="0">
              <a:solidFill>
                <a:srgbClr val="008000"/>
              </a:solidFill>
            </a:endParaRPr>
          </a:p>
          <a:p>
            <a:pPr algn="ctr"/>
            <a:r>
              <a:rPr lang="en-US" sz="1400" b="1" dirty="0" smtClean="0">
                <a:solidFill>
                  <a:srgbClr val="008000"/>
                </a:solidFill>
              </a:rPr>
              <a:t> ICT4Peace workshop at ETH Zurich June 2013 with </a:t>
            </a:r>
            <a:r>
              <a:rPr lang="en-US" sz="1400" b="1" dirty="0">
                <a:solidFill>
                  <a:srgbClr val="008000"/>
                </a:solidFill>
              </a:rPr>
              <a:t>the Support of the Swiss Ministry of Foreign Affairs</a:t>
            </a:r>
            <a:r>
              <a:rPr lang="en-US" sz="1400" b="1" dirty="0" smtClean="0">
                <a:solidFill>
                  <a:srgbClr val="008000"/>
                </a:solidFill>
              </a:rPr>
              <a:t> </a:t>
            </a:r>
            <a:endParaRPr lang="en-US" sz="1400" b="1" dirty="0">
              <a:solidFill>
                <a:srgbClr val="008000"/>
              </a:solidFill>
            </a:endParaRPr>
          </a:p>
        </p:txBody>
      </p:sp>
    </p:spTree>
    <p:extLst>
      <p:ext uri="{BB962C8B-B14F-4D97-AF65-F5344CB8AC3E}">
        <p14:creationId xmlns:p14="http://schemas.microsoft.com/office/powerpoint/2010/main" val="34480597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bwMode="auto">
          <a:xfrm>
            <a:off x="457836" y="520965"/>
            <a:ext cx="8228328" cy="54557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37" tIns="32118" rIns="64237" bIns="32118" numCol="1" anchor="t" anchorCtr="0" compatLnSpc="1">
            <a:prstTxWarp prst="textNoShape">
              <a:avLst/>
            </a:prstTxWarp>
            <a:normAutofit/>
          </a:bodyPr>
          <a:lstStyle/>
          <a:p>
            <a:pPr algn="ctr" eaLnBrk="1" hangingPunct="1"/>
            <a:r>
              <a:rPr lang="en-US" sz="2000" b="1" dirty="0">
                <a:solidFill>
                  <a:srgbClr val="800000"/>
                </a:solidFill>
                <a:latin typeface="Arial" charset="0"/>
                <a:ea typeface="ＭＳ Ｐゴシック" charset="0"/>
                <a:cs typeface="ＭＳ Ｐゴシック" charset="0"/>
              </a:rPr>
              <a:t>International Processes: Council of Europe, OSCE, UN GGE, London, ARF</a:t>
            </a:r>
            <a:br>
              <a:rPr lang="en-US" sz="2000" b="1" dirty="0">
                <a:solidFill>
                  <a:srgbClr val="800000"/>
                </a:solidFill>
                <a:latin typeface="Arial" charset="0"/>
                <a:ea typeface="ＭＳ Ｐゴシック" charset="0"/>
                <a:cs typeface="ＭＳ Ｐゴシック" charset="0"/>
              </a:rPr>
            </a:br>
            <a:r>
              <a:rPr lang="en-US" sz="2000" b="1" dirty="0">
                <a:solidFill>
                  <a:srgbClr val="800000"/>
                </a:solidFill>
                <a:latin typeface="Arial" charset="0"/>
                <a:ea typeface="ＭＳ Ｐゴシック" charset="0"/>
                <a:cs typeface="ＭＳ Ｐゴシック" charset="0"/>
              </a:rPr>
              <a:t>Example CBMs</a:t>
            </a:r>
          </a:p>
        </p:txBody>
      </p:sp>
      <p:sp>
        <p:nvSpPr>
          <p:cNvPr id="56322" name="Text Box 2"/>
          <p:cNvSpPr txBox="1">
            <a:spLocks noChangeArrowheads="1"/>
          </p:cNvSpPr>
          <p:nvPr/>
        </p:nvSpPr>
        <p:spPr bwMode="auto">
          <a:xfrm>
            <a:off x="844136" y="228600"/>
            <a:ext cx="7441422"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marL="342900" indent="-342900" eaLnBrk="0" hangingPunct="0">
              <a:defRPr sz="2500" b="1">
                <a:solidFill>
                  <a:srgbClr val="004273"/>
                </a:solidFill>
                <a:latin typeface="Arial" charset="0"/>
                <a:ea typeface="ＭＳ Ｐゴシック" charset="0"/>
                <a:cs typeface="ＭＳ Ｐゴシック" charset="0"/>
              </a:defRPr>
            </a:lvl1pPr>
            <a:lvl2pPr marL="742950" indent="-285750" eaLnBrk="0" hangingPunct="0">
              <a:defRPr sz="2500" b="1">
                <a:solidFill>
                  <a:srgbClr val="004273"/>
                </a:solidFill>
                <a:latin typeface="Arial" charset="0"/>
                <a:ea typeface="ＭＳ Ｐゴシック" charset="0"/>
              </a:defRPr>
            </a:lvl2pPr>
            <a:lvl3pPr marL="1143000" indent="-228600" eaLnBrk="0" hangingPunct="0">
              <a:defRPr sz="2500" b="1">
                <a:solidFill>
                  <a:srgbClr val="004273"/>
                </a:solidFill>
                <a:latin typeface="Arial" charset="0"/>
                <a:ea typeface="ＭＳ Ｐゴシック" charset="0"/>
              </a:defRPr>
            </a:lvl3pPr>
            <a:lvl4pPr marL="1600200" indent="-228600" eaLnBrk="0" hangingPunct="0">
              <a:defRPr sz="2500" b="1">
                <a:solidFill>
                  <a:srgbClr val="004273"/>
                </a:solidFill>
                <a:latin typeface="Arial" charset="0"/>
                <a:ea typeface="ＭＳ Ｐゴシック" charset="0"/>
              </a:defRPr>
            </a:lvl4pPr>
            <a:lvl5pPr marL="2057400" indent="-228600" eaLnBrk="0" hangingPunct="0">
              <a:defRPr sz="2500" b="1">
                <a:solidFill>
                  <a:srgbClr val="004273"/>
                </a:solidFill>
                <a:latin typeface="Arial" charset="0"/>
                <a:ea typeface="ＭＳ Ｐゴシック" charset="0"/>
              </a:defRPr>
            </a:lvl5pPr>
            <a:lvl6pPr marL="2514600" indent="-228600" eaLnBrk="0" fontAlgn="base" hangingPunct="0">
              <a:spcBef>
                <a:spcPct val="0"/>
              </a:spcBef>
              <a:spcAft>
                <a:spcPct val="0"/>
              </a:spcAft>
              <a:defRPr sz="2500" b="1">
                <a:solidFill>
                  <a:srgbClr val="004273"/>
                </a:solidFill>
                <a:latin typeface="Arial" charset="0"/>
                <a:ea typeface="ＭＳ Ｐゴシック" charset="0"/>
              </a:defRPr>
            </a:lvl6pPr>
            <a:lvl7pPr marL="2971800" indent="-228600" eaLnBrk="0" fontAlgn="base" hangingPunct="0">
              <a:spcBef>
                <a:spcPct val="0"/>
              </a:spcBef>
              <a:spcAft>
                <a:spcPct val="0"/>
              </a:spcAft>
              <a:defRPr sz="2500" b="1">
                <a:solidFill>
                  <a:srgbClr val="004273"/>
                </a:solidFill>
                <a:latin typeface="Arial" charset="0"/>
                <a:ea typeface="ＭＳ Ｐゴシック" charset="0"/>
              </a:defRPr>
            </a:lvl7pPr>
            <a:lvl8pPr marL="3429000" indent="-228600" eaLnBrk="0" fontAlgn="base" hangingPunct="0">
              <a:spcBef>
                <a:spcPct val="0"/>
              </a:spcBef>
              <a:spcAft>
                <a:spcPct val="0"/>
              </a:spcAft>
              <a:defRPr sz="2500" b="1">
                <a:solidFill>
                  <a:srgbClr val="004273"/>
                </a:solidFill>
                <a:latin typeface="Arial" charset="0"/>
                <a:ea typeface="ＭＳ Ｐゴシック" charset="0"/>
              </a:defRPr>
            </a:lvl8pPr>
            <a:lvl9pPr marL="3886200" indent="-228600" eaLnBrk="0" fontAlgn="base" hangingPunct="0">
              <a:spcBef>
                <a:spcPct val="0"/>
              </a:spcBef>
              <a:spcAft>
                <a:spcPct val="0"/>
              </a:spcAft>
              <a:defRPr sz="2500" b="1">
                <a:solidFill>
                  <a:srgbClr val="004273"/>
                </a:solidFill>
                <a:latin typeface="Arial" charset="0"/>
                <a:ea typeface="ＭＳ Ｐゴシック" charset="0"/>
              </a:defRPr>
            </a:lvl9pPr>
          </a:lstStyle>
          <a:p>
            <a:pPr algn="ctr" eaLnBrk="1" hangingPunct="1">
              <a:spcAft>
                <a:spcPct val="40000"/>
              </a:spcAft>
              <a:buClr>
                <a:srgbClr val="CC0000"/>
              </a:buClr>
              <a:buSzPct val="80000"/>
              <a:buFont typeface="Wingdings" charset="0"/>
              <a:buNone/>
            </a:pPr>
            <a:r>
              <a:rPr lang="en-US">
                <a:solidFill>
                  <a:schemeClr val="bg1"/>
                </a:solidFill>
              </a:rPr>
              <a:t>Cybersecurity and Resilient Internet</a:t>
            </a:r>
          </a:p>
        </p:txBody>
      </p:sp>
      <p:pic>
        <p:nvPicPr>
          <p:cNvPr id="56323" name="Bild 1" descr="processbrief_2013_cbm_wt-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3216" y="1850823"/>
            <a:ext cx="2921883"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9758959" y="1462826"/>
            <a:ext cx="184666" cy="369332"/>
          </a:xfrm>
          <a:prstGeom prst="rect">
            <a:avLst/>
          </a:prstGeom>
          <a:noFill/>
        </p:spPr>
        <p:txBody>
          <a:bodyPr wrap="none" rtlCol="0">
            <a:spAutoFit/>
          </a:bodyPr>
          <a:lstStyle/>
          <a:p>
            <a:endParaRPr lang="de-DE"/>
          </a:p>
        </p:txBody>
      </p:sp>
      <p:sp>
        <p:nvSpPr>
          <p:cNvPr id="3" name="TextBox 2"/>
          <p:cNvSpPr txBox="1"/>
          <p:nvPr/>
        </p:nvSpPr>
        <p:spPr>
          <a:xfrm>
            <a:off x="1921197" y="1481491"/>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4"/>
          <a:stretch>
            <a:fillRect/>
          </a:stretch>
        </p:blipFill>
        <p:spPr>
          <a:xfrm>
            <a:off x="785426" y="0"/>
            <a:ext cx="7500132" cy="5943600"/>
          </a:xfrm>
          <a:prstGeom prst="rect">
            <a:avLst/>
          </a:prstGeom>
        </p:spPr>
      </p:pic>
      <p:sp>
        <p:nvSpPr>
          <p:cNvPr id="4" name="TextBox 3"/>
          <p:cNvSpPr txBox="1"/>
          <p:nvPr/>
        </p:nvSpPr>
        <p:spPr>
          <a:xfrm>
            <a:off x="1921197" y="5976736"/>
            <a:ext cx="5909185" cy="738664"/>
          </a:xfrm>
          <a:prstGeom prst="rect">
            <a:avLst/>
          </a:prstGeom>
          <a:noFill/>
        </p:spPr>
        <p:txBody>
          <a:bodyPr wrap="square" rtlCol="0">
            <a:spAutoFit/>
          </a:bodyPr>
          <a:lstStyle/>
          <a:p>
            <a:r>
              <a:rPr lang="en-US" sz="1400" b="1" dirty="0" smtClean="0"/>
              <a:t>Report on Ict4Peace  Workshop and Statement to Seoul Conference </a:t>
            </a:r>
            <a:r>
              <a:rPr lang="en-US" sz="1400" b="1" dirty="0"/>
              <a:t>Plenary: </a:t>
            </a:r>
            <a:endParaRPr lang="en-US" sz="1400" b="1" dirty="0" smtClean="0"/>
          </a:p>
          <a:p>
            <a:r>
              <a:rPr lang="en-US" sz="1400" b="1" dirty="0" smtClean="0"/>
              <a:t>http</a:t>
            </a:r>
            <a:r>
              <a:rPr lang="en-US" sz="1400" b="1" dirty="0"/>
              <a:t>://ict4peace.org/seoul-conference-on-cyberspace-2013-statement-on-ict4peace-special-session/ </a:t>
            </a:r>
          </a:p>
        </p:txBody>
      </p:sp>
      <p:pic>
        <p:nvPicPr>
          <p:cNvPr id="6" name="Picture 5"/>
          <p:cNvPicPr>
            <a:picLocks noChangeAspect="1"/>
          </p:cNvPicPr>
          <p:nvPr/>
        </p:nvPicPr>
        <p:blipFill>
          <a:blip r:embed="rId5"/>
          <a:stretch>
            <a:fillRect/>
          </a:stretch>
        </p:blipFill>
        <p:spPr>
          <a:xfrm>
            <a:off x="406400" y="0"/>
            <a:ext cx="8327571" cy="6858000"/>
          </a:xfrm>
          <a:prstGeom prst="rect">
            <a:avLst/>
          </a:prstGeom>
        </p:spPr>
      </p:pic>
    </p:spTree>
    <p:extLst>
      <p:ext uri="{BB962C8B-B14F-4D97-AF65-F5344CB8AC3E}">
        <p14:creationId xmlns:p14="http://schemas.microsoft.com/office/powerpoint/2010/main" val="2618169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364" y="851950"/>
            <a:ext cx="3525084" cy="1143000"/>
          </a:xfrm>
          <a:ln>
            <a:solidFill>
              <a:srgbClr val="FFFFFF"/>
            </a:solidFill>
          </a:ln>
        </p:spPr>
        <p:txBody>
          <a:bodyPr>
            <a:noAutofit/>
          </a:bodyPr>
          <a:lstStyle/>
          <a:p>
            <a:pPr algn="l"/>
            <a:r>
              <a:rPr lang="en-US" sz="2400" dirty="0" smtClean="0">
                <a:solidFill>
                  <a:srgbClr val="AE0400"/>
                </a:solidFill>
                <a:latin typeface="Museo 700"/>
                <a:cs typeface="Museo 700"/>
              </a:rPr>
              <a:t>A Comprehensive Normative Approach to Cyber Security</a:t>
            </a:r>
            <a:r>
              <a:rPr lang="en-US" sz="2400" dirty="0" smtClean="0">
                <a:solidFill>
                  <a:srgbClr val="FF0000"/>
                </a:solidFill>
                <a:latin typeface="Museo 700"/>
                <a:cs typeface="Museo 700"/>
              </a:rPr>
              <a:t/>
            </a:r>
            <a:br>
              <a:rPr lang="en-US" sz="2400" dirty="0" smtClean="0">
                <a:solidFill>
                  <a:srgbClr val="FF0000"/>
                </a:solidFill>
                <a:latin typeface="Museo 700"/>
                <a:cs typeface="Museo 700"/>
              </a:rPr>
            </a:br>
            <a:r>
              <a:rPr lang="en-US" sz="1600" dirty="0" smtClean="0">
                <a:solidFill>
                  <a:srgbClr val="000090"/>
                </a:solidFill>
                <a:latin typeface="Museo 700"/>
                <a:cs typeface="Museo 700"/>
              </a:rPr>
              <a:t>Presented at GCCS 2015</a:t>
            </a:r>
            <a:endParaRPr lang="en-US" sz="1600" dirty="0">
              <a:solidFill>
                <a:srgbClr val="000090"/>
              </a:solidFill>
              <a:latin typeface="Museo 700"/>
              <a:cs typeface="Museo 700"/>
            </a:endParaRPr>
          </a:p>
        </p:txBody>
      </p:sp>
      <p:sp>
        <p:nvSpPr>
          <p:cNvPr id="12" name="TextBox 11"/>
          <p:cNvSpPr txBox="1"/>
          <p:nvPr/>
        </p:nvSpPr>
        <p:spPr>
          <a:xfrm>
            <a:off x="4448105" y="3064904"/>
            <a:ext cx="3490824" cy="369332"/>
          </a:xfrm>
          <a:prstGeom prst="rect">
            <a:avLst/>
          </a:prstGeom>
          <a:solidFill>
            <a:schemeClr val="accent1">
              <a:lumMod val="20000"/>
              <a:lumOff val="80000"/>
            </a:schemeClr>
          </a:solidFill>
          <a:ln w="12700" cmpd="sng">
            <a:solidFill>
              <a:srgbClr val="000090"/>
            </a:solidFill>
            <a:prstDash val="solid"/>
          </a:ln>
        </p:spPr>
        <p:txBody>
          <a:bodyPr wrap="square" rtlCol="0">
            <a:spAutoFit/>
          </a:bodyPr>
          <a:lstStyle/>
          <a:p>
            <a:pPr algn="ctr"/>
            <a:r>
              <a:rPr lang="en-US" dirty="0" smtClean="0">
                <a:solidFill>
                  <a:srgbClr val="000090"/>
                </a:solidFill>
                <a:latin typeface="Museo 700"/>
                <a:cs typeface="Museo 700"/>
              </a:rPr>
              <a:t>P</a:t>
            </a:r>
            <a:r>
              <a:rPr lang="en-US" sz="1750" dirty="0" smtClean="0">
                <a:solidFill>
                  <a:srgbClr val="000090"/>
                </a:solidFill>
                <a:latin typeface="Museo 700"/>
                <a:cs typeface="Museo 700"/>
              </a:rPr>
              <a:t>olitical (non-binding) norms</a:t>
            </a:r>
          </a:p>
        </p:txBody>
      </p:sp>
      <p:sp>
        <p:nvSpPr>
          <p:cNvPr id="16" name="TextBox 15"/>
          <p:cNvSpPr txBox="1"/>
          <p:nvPr/>
        </p:nvSpPr>
        <p:spPr>
          <a:xfrm>
            <a:off x="923021" y="3064904"/>
            <a:ext cx="3525083" cy="369332"/>
          </a:xfrm>
          <a:prstGeom prst="rect">
            <a:avLst/>
          </a:prstGeom>
          <a:solidFill>
            <a:schemeClr val="accent1">
              <a:lumMod val="20000"/>
              <a:lumOff val="80000"/>
            </a:schemeClr>
          </a:solidFill>
          <a:ln w="12700" cmpd="sng">
            <a:solidFill>
              <a:srgbClr val="000090"/>
            </a:solidFill>
            <a:prstDash val="solid"/>
          </a:ln>
        </p:spPr>
        <p:txBody>
          <a:bodyPr wrap="square" rtlCol="0">
            <a:spAutoFit/>
          </a:bodyPr>
          <a:lstStyle/>
          <a:p>
            <a:pPr algn="ctr"/>
            <a:r>
              <a:rPr lang="en-US" dirty="0" smtClean="0">
                <a:solidFill>
                  <a:srgbClr val="000090"/>
                </a:solidFill>
                <a:latin typeface="Museo 700"/>
                <a:cs typeface="Museo 700"/>
              </a:rPr>
              <a:t>Legal (binding) norms</a:t>
            </a:r>
          </a:p>
        </p:txBody>
      </p:sp>
      <p:sp>
        <p:nvSpPr>
          <p:cNvPr id="19" name="TextBox 18"/>
          <p:cNvSpPr txBox="1"/>
          <p:nvPr/>
        </p:nvSpPr>
        <p:spPr>
          <a:xfrm>
            <a:off x="923022" y="3433392"/>
            <a:ext cx="1765199" cy="923330"/>
          </a:xfrm>
          <a:prstGeom prst="rect">
            <a:avLst/>
          </a:prstGeom>
          <a:solidFill>
            <a:schemeClr val="accent1">
              <a:lumMod val="20000"/>
              <a:lumOff val="80000"/>
            </a:schemeClr>
          </a:solidFill>
          <a:ln w="12700" cmpd="sng">
            <a:solidFill>
              <a:srgbClr val="000090"/>
            </a:solidFill>
            <a:prstDash val="solid"/>
          </a:ln>
        </p:spPr>
        <p:txBody>
          <a:bodyPr wrap="square" rtlCol="0">
            <a:spAutoFit/>
          </a:bodyPr>
          <a:lstStyle/>
          <a:p>
            <a:pPr algn="ctr"/>
            <a:endParaRPr lang="en-US" dirty="0" smtClean="0">
              <a:solidFill>
                <a:srgbClr val="000090"/>
              </a:solidFill>
              <a:latin typeface="Museo 700"/>
              <a:cs typeface="Museo 700"/>
            </a:endParaRPr>
          </a:p>
          <a:p>
            <a:pPr algn="ctr"/>
            <a:r>
              <a:rPr lang="en-US" dirty="0" smtClean="0">
                <a:solidFill>
                  <a:srgbClr val="000090"/>
                </a:solidFill>
                <a:latin typeface="Museo 700"/>
                <a:cs typeface="Museo 700"/>
              </a:rPr>
              <a:t>Hard law</a:t>
            </a:r>
          </a:p>
          <a:p>
            <a:pPr algn="ctr"/>
            <a:endParaRPr lang="en-US" dirty="0" smtClean="0">
              <a:solidFill>
                <a:srgbClr val="000090"/>
              </a:solidFill>
              <a:latin typeface="Museo 700"/>
              <a:cs typeface="Museo 700"/>
            </a:endParaRPr>
          </a:p>
        </p:txBody>
      </p:sp>
      <p:sp>
        <p:nvSpPr>
          <p:cNvPr id="21" name="TextBox 20"/>
          <p:cNvSpPr txBox="1"/>
          <p:nvPr/>
        </p:nvSpPr>
        <p:spPr>
          <a:xfrm>
            <a:off x="2688220" y="3433740"/>
            <a:ext cx="3515065" cy="923330"/>
          </a:xfrm>
          <a:prstGeom prst="rect">
            <a:avLst/>
          </a:prstGeom>
          <a:solidFill>
            <a:schemeClr val="accent1">
              <a:lumMod val="20000"/>
              <a:lumOff val="80000"/>
            </a:schemeClr>
          </a:solidFill>
          <a:ln w="12700" cmpd="sng">
            <a:solidFill>
              <a:srgbClr val="000090"/>
            </a:solidFill>
            <a:prstDash val="solid"/>
          </a:ln>
        </p:spPr>
        <p:txBody>
          <a:bodyPr wrap="square" rtlCol="0">
            <a:spAutoFit/>
          </a:bodyPr>
          <a:lstStyle/>
          <a:p>
            <a:pPr algn="ctr"/>
            <a:endParaRPr lang="en-US" dirty="0" smtClean="0">
              <a:solidFill>
                <a:srgbClr val="000090"/>
              </a:solidFill>
              <a:latin typeface="Museo 700"/>
              <a:cs typeface="Museo 700"/>
            </a:endParaRPr>
          </a:p>
          <a:p>
            <a:pPr algn="ctr"/>
            <a:r>
              <a:rPr lang="en-US" dirty="0" smtClean="0">
                <a:solidFill>
                  <a:srgbClr val="000090"/>
                </a:solidFill>
                <a:latin typeface="Museo 700"/>
                <a:cs typeface="Museo 700"/>
              </a:rPr>
              <a:t>Soft law</a:t>
            </a:r>
          </a:p>
          <a:p>
            <a:pPr algn="ctr"/>
            <a:endParaRPr lang="en-US" dirty="0" smtClean="0">
              <a:solidFill>
                <a:srgbClr val="000090"/>
              </a:solidFill>
              <a:latin typeface="Museo 700"/>
              <a:cs typeface="Museo 700"/>
            </a:endParaRPr>
          </a:p>
        </p:txBody>
      </p:sp>
      <p:sp>
        <p:nvSpPr>
          <p:cNvPr id="22" name="TextBox 21"/>
          <p:cNvSpPr txBox="1"/>
          <p:nvPr/>
        </p:nvSpPr>
        <p:spPr>
          <a:xfrm>
            <a:off x="6203286" y="3443509"/>
            <a:ext cx="1735644" cy="915635"/>
          </a:xfrm>
          <a:prstGeom prst="rect">
            <a:avLst/>
          </a:prstGeom>
          <a:solidFill>
            <a:schemeClr val="accent1">
              <a:lumMod val="20000"/>
              <a:lumOff val="80000"/>
            </a:schemeClr>
          </a:solidFill>
          <a:ln w="12700" cmpd="sng">
            <a:solidFill>
              <a:srgbClr val="000090"/>
            </a:solidFill>
            <a:prstDash val="solid"/>
          </a:ln>
        </p:spPr>
        <p:txBody>
          <a:bodyPr wrap="square" rtlCol="0">
            <a:spAutoFit/>
          </a:bodyPr>
          <a:lstStyle/>
          <a:p>
            <a:pPr algn="ctr"/>
            <a:endParaRPr lang="en-US" sz="900" dirty="0" smtClean="0">
              <a:solidFill>
                <a:srgbClr val="000090"/>
              </a:solidFill>
              <a:latin typeface="Museo 700"/>
              <a:cs typeface="Museo 700"/>
            </a:endParaRPr>
          </a:p>
          <a:p>
            <a:pPr algn="ctr"/>
            <a:r>
              <a:rPr lang="en-US" dirty="0" smtClean="0">
                <a:solidFill>
                  <a:srgbClr val="000090"/>
                </a:solidFill>
                <a:latin typeface="Museo 700"/>
                <a:cs typeface="Museo 700"/>
              </a:rPr>
              <a:t>Non-legal norms</a:t>
            </a:r>
          </a:p>
          <a:p>
            <a:pPr algn="ctr"/>
            <a:endParaRPr lang="en-US" sz="850" dirty="0" smtClean="0">
              <a:solidFill>
                <a:srgbClr val="000090"/>
              </a:solidFill>
              <a:latin typeface="Museo 700"/>
              <a:cs typeface="Museo 700"/>
            </a:endParaRPr>
          </a:p>
        </p:txBody>
      </p:sp>
      <p:sp>
        <p:nvSpPr>
          <p:cNvPr id="24" name="TextBox 23"/>
          <p:cNvSpPr txBox="1"/>
          <p:nvPr/>
        </p:nvSpPr>
        <p:spPr>
          <a:xfrm>
            <a:off x="2692675" y="4355346"/>
            <a:ext cx="1765199" cy="1169551"/>
          </a:xfrm>
          <a:prstGeom prst="rect">
            <a:avLst/>
          </a:prstGeom>
          <a:solidFill>
            <a:schemeClr val="accent1">
              <a:lumMod val="20000"/>
              <a:lumOff val="80000"/>
            </a:schemeClr>
          </a:solidFill>
          <a:ln w="12700" cmpd="sng">
            <a:solidFill>
              <a:srgbClr val="000090"/>
            </a:solidFill>
            <a:prstDash val="solid"/>
          </a:ln>
        </p:spPr>
        <p:txBody>
          <a:bodyPr wrap="square" rtlCol="0">
            <a:spAutoFit/>
          </a:bodyPr>
          <a:lstStyle/>
          <a:p>
            <a:pPr algn="ctr"/>
            <a:endParaRPr lang="en-US" sz="1400" dirty="0" smtClean="0">
              <a:solidFill>
                <a:srgbClr val="000090"/>
              </a:solidFill>
              <a:latin typeface="Museo 300"/>
              <a:cs typeface="Museo 300"/>
            </a:endParaRPr>
          </a:p>
          <a:p>
            <a:pPr algn="ctr"/>
            <a:r>
              <a:rPr lang="en-US" sz="1400" dirty="0" smtClean="0">
                <a:solidFill>
                  <a:srgbClr val="000090"/>
                </a:solidFill>
                <a:latin typeface="Museo 300"/>
                <a:cs typeface="Museo 300"/>
              </a:rPr>
              <a:t>Binding </a:t>
            </a:r>
            <a:r>
              <a:rPr lang="en-US" sz="1400" dirty="0">
                <a:solidFill>
                  <a:srgbClr val="000090"/>
                </a:solidFill>
                <a:latin typeface="Museo 300"/>
                <a:cs typeface="Museo 300"/>
              </a:rPr>
              <a:t>norms with </a:t>
            </a:r>
            <a:r>
              <a:rPr lang="en-US" sz="1400" dirty="0" smtClean="0">
                <a:solidFill>
                  <a:srgbClr val="000090"/>
                </a:solidFill>
                <a:latin typeface="Museo 300"/>
                <a:cs typeface="Museo 300"/>
              </a:rPr>
              <a:t>a soft dimension* </a:t>
            </a:r>
          </a:p>
          <a:p>
            <a:pPr algn="ctr"/>
            <a:endParaRPr lang="en-US" sz="1400" dirty="0" smtClean="0">
              <a:solidFill>
                <a:srgbClr val="000090"/>
              </a:solidFill>
              <a:latin typeface="Museo 300"/>
              <a:cs typeface="Museo 300"/>
            </a:endParaRPr>
          </a:p>
        </p:txBody>
      </p:sp>
      <p:sp>
        <p:nvSpPr>
          <p:cNvPr id="26" name="TextBox 25"/>
          <p:cNvSpPr txBox="1"/>
          <p:nvPr/>
        </p:nvSpPr>
        <p:spPr>
          <a:xfrm>
            <a:off x="4457874" y="4355346"/>
            <a:ext cx="1745412" cy="1169551"/>
          </a:xfrm>
          <a:prstGeom prst="rect">
            <a:avLst/>
          </a:prstGeom>
          <a:solidFill>
            <a:schemeClr val="accent1">
              <a:lumMod val="20000"/>
              <a:lumOff val="80000"/>
            </a:schemeClr>
          </a:solidFill>
          <a:ln w="12700" cmpd="sng">
            <a:solidFill>
              <a:srgbClr val="000090"/>
            </a:solidFill>
            <a:prstDash val="solid"/>
          </a:ln>
        </p:spPr>
        <p:txBody>
          <a:bodyPr wrap="square" rtlCol="0">
            <a:spAutoFit/>
          </a:bodyPr>
          <a:lstStyle/>
          <a:p>
            <a:pPr algn="ctr"/>
            <a:endParaRPr lang="en-US" sz="1400" dirty="0" smtClean="0">
              <a:solidFill>
                <a:srgbClr val="000090"/>
              </a:solidFill>
              <a:latin typeface="Museo 300"/>
              <a:cs typeface="Museo 300"/>
            </a:endParaRPr>
          </a:p>
          <a:p>
            <a:pPr algn="ctr"/>
            <a:r>
              <a:rPr lang="en-US" sz="1400" dirty="0" smtClean="0">
                <a:solidFill>
                  <a:srgbClr val="000090"/>
                </a:solidFill>
                <a:latin typeface="Museo 300"/>
                <a:cs typeface="Museo 300"/>
              </a:rPr>
              <a:t>Non-binding norms of legal relevance*</a:t>
            </a:r>
          </a:p>
          <a:p>
            <a:pPr algn="ctr"/>
            <a:endParaRPr lang="en-US" sz="1400" dirty="0">
              <a:solidFill>
                <a:srgbClr val="000090"/>
              </a:solidFill>
              <a:latin typeface="Museo 300"/>
              <a:cs typeface="Museo 300"/>
            </a:endParaRPr>
          </a:p>
        </p:txBody>
      </p:sp>
      <p:sp>
        <p:nvSpPr>
          <p:cNvPr id="28" name="TextBox 27"/>
          <p:cNvSpPr txBox="1"/>
          <p:nvPr/>
        </p:nvSpPr>
        <p:spPr>
          <a:xfrm>
            <a:off x="923022" y="2357208"/>
            <a:ext cx="7015907" cy="584776"/>
          </a:xfrm>
          <a:prstGeom prst="rect">
            <a:avLst/>
          </a:prstGeom>
          <a:solidFill>
            <a:schemeClr val="accent1">
              <a:lumMod val="20000"/>
              <a:lumOff val="80000"/>
            </a:schemeClr>
          </a:solidFill>
          <a:ln w="12700" cmpd="sng">
            <a:solidFill>
              <a:srgbClr val="000090"/>
            </a:solidFill>
            <a:prstDash val="solid"/>
          </a:ln>
        </p:spPr>
        <p:txBody>
          <a:bodyPr wrap="square" rtlCol="0">
            <a:spAutoFit/>
          </a:bodyPr>
          <a:lstStyle/>
          <a:p>
            <a:pPr algn="ctr"/>
            <a:r>
              <a:rPr lang="en-US" sz="3200" dirty="0" smtClean="0">
                <a:solidFill>
                  <a:schemeClr val="tx2">
                    <a:lumMod val="60000"/>
                    <a:lumOff val="40000"/>
                  </a:schemeClr>
                </a:solidFill>
                <a:latin typeface="Museo 700"/>
                <a:cs typeface="Museo 700"/>
              </a:rPr>
              <a:t>International norms</a:t>
            </a:r>
          </a:p>
        </p:txBody>
      </p:sp>
      <p:sp>
        <p:nvSpPr>
          <p:cNvPr id="29" name="TextBox 28"/>
          <p:cNvSpPr txBox="1"/>
          <p:nvPr/>
        </p:nvSpPr>
        <p:spPr>
          <a:xfrm>
            <a:off x="923022" y="4353103"/>
            <a:ext cx="1765199" cy="1169551"/>
          </a:xfrm>
          <a:prstGeom prst="rect">
            <a:avLst/>
          </a:prstGeom>
          <a:solidFill>
            <a:schemeClr val="accent1">
              <a:lumMod val="20000"/>
              <a:lumOff val="80000"/>
            </a:schemeClr>
          </a:solidFill>
          <a:ln w="12700" cmpd="sng">
            <a:solidFill>
              <a:srgbClr val="000090"/>
            </a:solidFill>
            <a:prstDash val="solid"/>
          </a:ln>
        </p:spPr>
        <p:txBody>
          <a:bodyPr wrap="square" rtlCol="0">
            <a:spAutoFit/>
          </a:bodyPr>
          <a:lstStyle/>
          <a:p>
            <a:pPr algn="ctr"/>
            <a:endParaRPr lang="en-US" sz="1400" dirty="0" smtClean="0">
              <a:solidFill>
                <a:srgbClr val="000090"/>
              </a:solidFill>
              <a:latin typeface="Museo 300"/>
              <a:cs typeface="Museo 300"/>
            </a:endParaRPr>
          </a:p>
          <a:p>
            <a:pPr algn="ctr"/>
            <a:r>
              <a:rPr lang="en-US" sz="1400" dirty="0" smtClean="0">
                <a:solidFill>
                  <a:srgbClr val="000090"/>
                </a:solidFill>
                <a:latin typeface="Museo 300"/>
                <a:cs typeface="Museo 300"/>
              </a:rPr>
              <a:t>Binding norms</a:t>
            </a:r>
          </a:p>
          <a:p>
            <a:pPr algn="ctr"/>
            <a:r>
              <a:rPr lang="en-US" sz="1400" dirty="0" smtClean="0">
                <a:solidFill>
                  <a:srgbClr val="000090"/>
                </a:solidFill>
                <a:latin typeface="Museo 300"/>
                <a:cs typeface="Museo 300"/>
              </a:rPr>
              <a:t>(treaties, custom, general principles)</a:t>
            </a:r>
          </a:p>
          <a:p>
            <a:pPr algn="ctr"/>
            <a:endParaRPr lang="en-US" sz="1400" dirty="0">
              <a:solidFill>
                <a:srgbClr val="000090"/>
              </a:solidFill>
              <a:latin typeface="Museo 300"/>
              <a:cs typeface="Museo 300"/>
            </a:endParaRPr>
          </a:p>
        </p:txBody>
      </p:sp>
      <p:sp>
        <p:nvSpPr>
          <p:cNvPr id="30" name="TextBox 29"/>
          <p:cNvSpPr txBox="1"/>
          <p:nvPr/>
        </p:nvSpPr>
        <p:spPr>
          <a:xfrm>
            <a:off x="6203286" y="4355346"/>
            <a:ext cx="1735643" cy="1169551"/>
          </a:xfrm>
          <a:prstGeom prst="rect">
            <a:avLst/>
          </a:prstGeom>
          <a:solidFill>
            <a:schemeClr val="accent1">
              <a:lumMod val="20000"/>
              <a:lumOff val="80000"/>
            </a:schemeClr>
          </a:solidFill>
          <a:ln w="12700" cmpd="sng">
            <a:solidFill>
              <a:srgbClr val="000090"/>
            </a:solidFill>
            <a:prstDash val="solid"/>
          </a:ln>
        </p:spPr>
        <p:txBody>
          <a:bodyPr wrap="square" rtlCol="0">
            <a:spAutoFit/>
          </a:bodyPr>
          <a:lstStyle/>
          <a:p>
            <a:pPr algn="ctr"/>
            <a:endParaRPr lang="en-US" sz="1400" dirty="0" smtClean="0">
              <a:solidFill>
                <a:srgbClr val="000090"/>
              </a:solidFill>
              <a:latin typeface="Museo 300"/>
              <a:cs typeface="Museo 300"/>
            </a:endParaRPr>
          </a:p>
          <a:p>
            <a:pPr algn="ctr"/>
            <a:r>
              <a:rPr lang="en-US" sz="1400" dirty="0" smtClean="0">
                <a:solidFill>
                  <a:srgbClr val="000090"/>
                </a:solidFill>
                <a:latin typeface="Museo 300"/>
                <a:cs typeface="Museo 300"/>
              </a:rPr>
              <a:t>Non-binding or voluntary norms</a:t>
            </a:r>
          </a:p>
          <a:p>
            <a:pPr algn="ctr"/>
            <a:r>
              <a:rPr lang="en-US" sz="1400" dirty="0" smtClean="0">
                <a:solidFill>
                  <a:srgbClr val="000090"/>
                </a:solidFill>
                <a:latin typeface="Museo 300"/>
                <a:cs typeface="Museo 300"/>
              </a:rPr>
              <a:t>(e.g. CBMs)</a:t>
            </a:r>
          </a:p>
          <a:p>
            <a:pPr algn="ctr"/>
            <a:endParaRPr lang="en-US" sz="1400" dirty="0">
              <a:solidFill>
                <a:srgbClr val="000090"/>
              </a:solidFill>
              <a:latin typeface="Museo 300"/>
              <a:cs typeface="Museo 300"/>
            </a:endParaRPr>
          </a:p>
        </p:txBody>
      </p:sp>
      <p:pic>
        <p:nvPicPr>
          <p:cNvPr id="3" name="Picture 2" descr="GCCS2015_logo_RGB_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037" y="587541"/>
            <a:ext cx="1559893" cy="943735"/>
          </a:xfrm>
          <a:prstGeom prst="rect">
            <a:avLst/>
          </a:prstGeom>
          <a:ln>
            <a:noFill/>
          </a:ln>
        </p:spPr>
      </p:pic>
      <p:pic>
        <p:nvPicPr>
          <p:cNvPr id="4" name="Picture 3" descr="original-logo-ICT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036" y="1423450"/>
            <a:ext cx="1567875" cy="713231"/>
          </a:xfrm>
          <a:prstGeom prst="rect">
            <a:avLst/>
          </a:prstGeom>
          <a:ln>
            <a:noFill/>
          </a:ln>
        </p:spPr>
      </p:pic>
      <p:sp>
        <p:nvSpPr>
          <p:cNvPr id="6" name="TextBox 5"/>
          <p:cNvSpPr txBox="1"/>
          <p:nvPr/>
        </p:nvSpPr>
        <p:spPr>
          <a:xfrm>
            <a:off x="920364" y="5757334"/>
            <a:ext cx="7026547" cy="523220"/>
          </a:xfrm>
          <a:prstGeom prst="rect">
            <a:avLst/>
          </a:prstGeom>
          <a:noFill/>
        </p:spPr>
        <p:txBody>
          <a:bodyPr wrap="square" rtlCol="0">
            <a:spAutoFit/>
          </a:bodyPr>
          <a:lstStyle/>
          <a:p>
            <a:r>
              <a:rPr lang="en-US" sz="1400" dirty="0" smtClean="0">
                <a:solidFill>
                  <a:schemeClr val="tx2">
                    <a:lumMod val="60000"/>
                    <a:lumOff val="40000"/>
                  </a:schemeClr>
                </a:solidFill>
                <a:latin typeface="Museo 300"/>
                <a:cs typeface="Museo 300"/>
              </a:rPr>
              <a:t>* See Fabien </a:t>
            </a:r>
            <a:r>
              <a:rPr lang="en-US" sz="1400" dirty="0" err="1" smtClean="0">
                <a:solidFill>
                  <a:schemeClr val="tx2">
                    <a:lumMod val="60000"/>
                    <a:lumOff val="40000"/>
                  </a:schemeClr>
                </a:solidFill>
                <a:latin typeface="Museo 300"/>
                <a:cs typeface="Museo 300"/>
              </a:rPr>
              <a:t>Terpan</a:t>
            </a:r>
            <a:r>
              <a:rPr lang="en-US" sz="1400" dirty="0" smtClean="0">
                <a:solidFill>
                  <a:schemeClr val="tx2">
                    <a:lumMod val="60000"/>
                    <a:lumOff val="40000"/>
                  </a:schemeClr>
                </a:solidFill>
                <a:latin typeface="Museo 300"/>
                <a:cs typeface="Museo 300"/>
              </a:rPr>
              <a:t>, </a:t>
            </a:r>
            <a:r>
              <a:rPr lang="en-US" sz="1400" i="1" dirty="0" smtClean="0">
                <a:solidFill>
                  <a:schemeClr val="tx2">
                    <a:lumMod val="60000"/>
                    <a:lumOff val="40000"/>
                  </a:schemeClr>
                </a:solidFill>
                <a:latin typeface="Museo 300"/>
                <a:cs typeface="Museo 300"/>
              </a:rPr>
              <a:t>Soft </a:t>
            </a:r>
            <a:r>
              <a:rPr lang="en-US" sz="1400" i="1" dirty="0">
                <a:solidFill>
                  <a:schemeClr val="tx2">
                    <a:lumMod val="60000"/>
                    <a:lumOff val="40000"/>
                  </a:schemeClr>
                </a:solidFill>
                <a:latin typeface="Museo 300"/>
                <a:cs typeface="Museo 300"/>
              </a:rPr>
              <a:t>Law in the European Union—The Changing Nature of EU </a:t>
            </a:r>
            <a:r>
              <a:rPr lang="en-US" sz="1400" i="1" dirty="0" smtClean="0">
                <a:solidFill>
                  <a:schemeClr val="tx2">
                    <a:lumMod val="60000"/>
                    <a:lumOff val="40000"/>
                  </a:schemeClr>
                </a:solidFill>
                <a:latin typeface="Museo 300"/>
                <a:cs typeface="Museo 300"/>
              </a:rPr>
              <a:t>   Law,</a:t>
            </a:r>
            <a:r>
              <a:rPr lang="en-US" sz="1400" dirty="0" smtClean="0">
                <a:solidFill>
                  <a:schemeClr val="tx2">
                    <a:lumMod val="60000"/>
                    <a:lumOff val="40000"/>
                  </a:schemeClr>
                </a:solidFill>
                <a:latin typeface="Museo 300"/>
                <a:cs typeface="Museo 300"/>
              </a:rPr>
              <a:t> European </a:t>
            </a:r>
            <a:r>
              <a:rPr lang="en-US" sz="1400" dirty="0">
                <a:solidFill>
                  <a:schemeClr val="tx2">
                    <a:lumMod val="60000"/>
                    <a:lumOff val="40000"/>
                  </a:schemeClr>
                </a:solidFill>
                <a:latin typeface="Museo 300"/>
                <a:cs typeface="Museo 300"/>
              </a:rPr>
              <a:t>Law </a:t>
            </a:r>
            <a:r>
              <a:rPr lang="en-US" sz="1400" dirty="0" smtClean="0">
                <a:solidFill>
                  <a:schemeClr val="tx2">
                    <a:lumMod val="60000"/>
                    <a:lumOff val="40000"/>
                  </a:schemeClr>
                </a:solidFill>
                <a:latin typeface="Museo 300"/>
                <a:cs typeface="Museo 300"/>
              </a:rPr>
              <a:t>Journal, Volume </a:t>
            </a:r>
            <a:r>
              <a:rPr lang="en-US" sz="1400" dirty="0">
                <a:solidFill>
                  <a:schemeClr val="tx2">
                    <a:lumMod val="60000"/>
                    <a:lumOff val="40000"/>
                  </a:schemeClr>
                </a:solidFill>
                <a:latin typeface="Museo 300"/>
                <a:cs typeface="Museo 300"/>
              </a:rPr>
              <a:t>21, Issue 1, pages 68–96, January 2015</a:t>
            </a:r>
          </a:p>
        </p:txBody>
      </p:sp>
    </p:spTree>
    <p:extLst>
      <p:ext uri="{BB962C8B-B14F-4D97-AF65-F5344CB8AC3E}">
        <p14:creationId xmlns:p14="http://schemas.microsoft.com/office/powerpoint/2010/main" val="1803336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2131"/>
            <a:ext cx="8229600" cy="474133"/>
          </a:xfrm>
        </p:spPr>
        <p:txBody>
          <a:bodyPr>
            <a:normAutofit fontScale="90000"/>
          </a:bodyPr>
          <a:lstStyle/>
          <a:p>
            <a:r>
              <a:rPr lang="en-US" sz="2200" b="1" dirty="0" smtClean="0">
                <a:solidFill>
                  <a:srgbClr val="AE0400"/>
                </a:solidFill>
              </a:rPr>
              <a:t>WSIS 2003 Geneva Plan of Action</a:t>
            </a:r>
            <a:br>
              <a:rPr lang="en-US" sz="2200" b="1" dirty="0" smtClean="0">
                <a:solidFill>
                  <a:srgbClr val="AE0400"/>
                </a:solidFill>
              </a:rPr>
            </a:br>
            <a:r>
              <a:rPr lang="en-US" sz="2200" b="1" dirty="0" smtClean="0">
                <a:solidFill>
                  <a:srgbClr val="AE0400"/>
                </a:solidFill>
              </a:rPr>
              <a:t> Follow-up towards WSIS plus 10 in 2015, MDGs and beyond</a:t>
            </a:r>
            <a:r>
              <a:rPr lang="en-US" sz="2200" b="1" dirty="0" smtClean="0">
                <a:solidFill>
                  <a:srgbClr val="FF0000"/>
                </a:solidFill>
              </a:rPr>
              <a:t/>
            </a:r>
            <a:br>
              <a:rPr lang="en-US" sz="2200" b="1" dirty="0" smtClean="0">
                <a:solidFill>
                  <a:srgbClr val="FF0000"/>
                </a:solidFill>
              </a:rPr>
            </a:br>
            <a:r>
              <a:rPr lang="en-US" sz="2200" b="1" dirty="0">
                <a:solidFill>
                  <a:srgbClr val="FF0000"/>
                </a:solidFill>
              </a:rPr>
              <a:t/>
            </a:r>
            <a:br>
              <a:rPr lang="en-US" sz="2200" b="1" dirty="0">
                <a:solidFill>
                  <a:srgbClr val="FF0000"/>
                </a:solidFill>
              </a:rPr>
            </a:br>
            <a:r>
              <a:rPr lang="en-US" sz="2400" b="1" dirty="0" smtClean="0"/>
              <a:t>Action Line C5</a:t>
            </a:r>
            <a:r>
              <a:rPr lang="en-US" sz="2400" b="1" dirty="0"/>
              <a:t>.	Building confidence and security in the use of ICTs</a:t>
            </a:r>
            <a:endParaRPr lang="en-US" sz="2200" dirty="0">
              <a:solidFill>
                <a:srgbClr val="FF0000"/>
              </a:solidFill>
            </a:endParaRPr>
          </a:p>
        </p:txBody>
      </p:sp>
      <p:sp>
        <p:nvSpPr>
          <p:cNvPr id="3" name="Content Placeholder 2"/>
          <p:cNvSpPr>
            <a:spLocks noGrp="1"/>
          </p:cNvSpPr>
          <p:nvPr>
            <p:ph idx="1"/>
          </p:nvPr>
        </p:nvSpPr>
        <p:spPr>
          <a:xfrm>
            <a:off x="643467" y="1917170"/>
            <a:ext cx="8229600" cy="5008563"/>
          </a:xfrm>
        </p:spPr>
        <p:txBody>
          <a:bodyPr>
            <a:normAutofit fontScale="25000" lnSpcReduction="20000"/>
          </a:bodyPr>
          <a:lstStyle/>
          <a:p>
            <a:pPr marL="0" indent="0">
              <a:buNone/>
            </a:pPr>
            <a:r>
              <a:rPr lang="en-US" sz="1600" b="1" dirty="0"/>
              <a:t>				</a:t>
            </a:r>
          </a:p>
          <a:p>
            <a:r>
              <a:rPr lang="en-US" sz="6000" b="1" dirty="0"/>
              <a:t> </a:t>
            </a:r>
            <a:r>
              <a:rPr lang="en-US" sz="6000" b="1" dirty="0" smtClean="0"/>
              <a:t>12. </a:t>
            </a:r>
            <a:r>
              <a:rPr lang="en-US" sz="6000" dirty="0" smtClean="0"/>
              <a:t>Confidence </a:t>
            </a:r>
            <a:r>
              <a:rPr lang="en-US" sz="6000" dirty="0"/>
              <a:t>and security are among the main pillars of the Information Society.</a:t>
            </a:r>
          </a:p>
          <a:p>
            <a:r>
              <a:rPr lang="en-US" sz="6000" dirty="0"/>
              <a:t>Promote cooperation among the governments at the United Nations and with all stakeholders at other appropriate </a:t>
            </a:r>
            <a:r>
              <a:rPr lang="en-US" sz="6000" dirty="0" err="1"/>
              <a:t>fora</a:t>
            </a:r>
            <a:r>
              <a:rPr lang="en-US" sz="6000" dirty="0"/>
              <a:t> to enhance user confidence, build trust, and protect both data and network integrity; consider existing and potential threats to ICTs; and address other information security and network security issues.</a:t>
            </a:r>
          </a:p>
          <a:p>
            <a:r>
              <a:rPr lang="en-US" sz="6000" dirty="0"/>
              <a:t>Governments, in cooperation with the private sector, should prevent, detect and respond to cyber-crime and misuse of ICTs by: developing guidelines that take into account ongoing efforts in these areas; considering legislation that allows for effective investigation and prosecution of misuse; promoting effective mutual assistance efforts; strengthening institutional support at the international level for preventing, detecting and recovering from such incidents; and encouraging education and raising awareness.</a:t>
            </a:r>
          </a:p>
          <a:p>
            <a:r>
              <a:rPr lang="en-US" sz="6000" dirty="0"/>
              <a:t>Governments, and other stakeholders, should actively promote user education and awareness about online privacy and the means of protecting privacy.</a:t>
            </a:r>
          </a:p>
          <a:p>
            <a:r>
              <a:rPr lang="en-US" sz="6000" dirty="0"/>
              <a:t>Take appropriate action on spam at national and international levels.</a:t>
            </a:r>
          </a:p>
          <a:p>
            <a:r>
              <a:rPr lang="en-US" sz="6000" dirty="0"/>
              <a:t>Encourage the domestic assessment of national law with a view to overcoming any obstacles to the effective use of electronic documents and transactions including electronic means of authentication.</a:t>
            </a:r>
          </a:p>
          <a:p>
            <a:r>
              <a:rPr lang="en-US" sz="6000" dirty="0"/>
              <a:t>Further strengthen the trust and security framework with complementary and mutually reinforcing initiatives in the fields of security in the use of ICTs, with initiatives or guidelines with respect to rights to privacy, data and consumer protection.</a:t>
            </a:r>
          </a:p>
          <a:p>
            <a:r>
              <a:rPr lang="en-US" sz="6000" dirty="0"/>
              <a:t>Share good practices in the field of information security and network security and encourage their use by all parties concerned.</a:t>
            </a:r>
          </a:p>
          <a:p>
            <a:r>
              <a:rPr lang="en-US" sz="1600" dirty="0"/>
              <a:t>			</a:t>
            </a:r>
          </a:p>
          <a:p>
            <a:pPr marL="0" indent="0">
              <a:buNone/>
            </a:pPr>
            <a:endParaRPr lang="de-DE" dirty="0"/>
          </a:p>
        </p:txBody>
      </p:sp>
    </p:spTree>
    <p:extLst>
      <p:ext uri="{BB962C8B-B14F-4D97-AF65-F5344CB8AC3E}">
        <p14:creationId xmlns:p14="http://schemas.microsoft.com/office/powerpoint/2010/main" val="1542450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u="sng" dirty="0" smtClean="0">
                <a:solidFill>
                  <a:srgbClr val="800000"/>
                </a:solidFill>
              </a:rPr>
              <a:t>UN GA THIRD </a:t>
            </a:r>
            <a:r>
              <a:rPr lang="en-US" sz="2000" b="1" u="sng" dirty="0">
                <a:solidFill>
                  <a:srgbClr val="800000"/>
                </a:solidFill>
              </a:rPr>
              <a:t>COMMITTEE APPROVES TEXT TITLED ‘RIGHT TO PRIVACY IN THE DIGITAL AGE</a:t>
            </a:r>
            <a:r>
              <a:rPr lang="en-US" sz="2000" b="1" u="sng" dirty="0" smtClean="0">
                <a:solidFill>
                  <a:srgbClr val="800000"/>
                </a:solidFill>
              </a:rPr>
              <a:t>’**</a:t>
            </a:r>
            <a:endParaRPr lang="de-DE" sz="2000" dirty="0">
              <a:solidFill>
                <a:srgbClr val="800000"/>
              </a:solidFill>
            </a:endParaRPr>
          </a:p>
        </p:txBody>
      </p:sp>
      <p:sp>
        <p:nvSpPr>
          <p:cNvPr id="3" name="Content Placeholder 2"/>
          <p:cNvSpPr>
            <a:spLocks noGrp="1"/>
          </p:cNvSpPr>
          <p:nvPr>
            <p:ph idx="1"/>
          </p:nvPr>
        </p:nvSpPr>
        <p:spPr>
          <a:xfrm>
            <a:off x="457200" y="1434571"/>
            <a:ext cx="8229600" cy="5050895"/>
          </a:xfrm>
        </p:spPr>
        <p:txBody>
          <a:bodyPr>
            <a:normAutofit fontScale="92500" lnSpcReduction="10000"/>
          </a:bodyPr>
          <a:lstStyle/>
          <a:p>
            <a:r>
              <a:rPr lang="en-US" sz="1600" dirty="0"/>
              <a:t>It calls on states to </a:t>
            </a:r>
            <a:r>
              <a:rPr lang="en-US" sz="1600" b="1" dirty="0"/>
              <a:t>review procedures, practices and legislation on communications surveillance and "to establish or maintain existing independent, effective domestic oversight mechanisms capable of ensuring transparency, as appropriate, and accountability for State surveillance of communications, their interception and collection of personal data.</a:t>
            </a:r>
            <a:r>
              <a:rPr lang="en-US" sz="1600" dirty="0"/>
              <a:t>"</a:t>
            </a:r>
            <a:endParaRPr lang="de-DE" sz="1600" dirty="0"/>
          </a:p>
          <a:p>
            <a:r>
              <a:rPr lang="en-US" sz="1600" dirty="0"/>
              <a:t>It also asks U.N. human rights chief </a:t>
            </a:r>
            <a:r>
              <a:rPr lang="en-US" sz="1600" dirty="0" err="1"/>
              <a:t>Navi</a:t>
            </a:r>
            <a:r>
              <a:rPr lang="en-US" sz="1600" dirty="0"/>
              <a:t> </a:t>
            </a:r>
            <a:r>
              <a:rPr lang="en-US" sz="1600" dirty="0" err="1"/>
              <a:t>Pillay</a:t>
            </a:r>
            <a:r>
              <a:rPr lang="en-US" sz="1600" dirty="0"/>
              <a:t> to present a report to the U.N. Human Rights Council and the U.N. General Assembly on the protection and promotion of the right to privacy in domestic and extraterritorial surveillance and the interception of digital communications and collection of personal data, including on a mass scale</a:t>
            </a:r>
            <a:r>
              <a:rPr lang="en-US" sz="1600" dirty="0" smtClean="0"/>
              <a:t>.</a:t>
            </a:r>
          </a:p>
          <a:p>
            <a:r>
              <a:rPr lang="en-US" sz="1600" dirty="0"/>
              <a:t>The difficult political and legal questions underlying references to “unlawful interference with privacy” and constraints on “extraterritorial surveillance” </a:t>
            </a:r>
            <a:r>
              <a:rPr lang="en-US" sz="1600" dirty="0" smtClean="0"/>
              <a:t>will </a:t>
            </a:r>
            <a:r>
              <a:rPr lang="en-US" sz="1600" dirty="0"/>
              <a:t>keep lawyers and diplomats busy for months if not years to come.</a:t>
            </a:r>
            <a:endParaRPr lang="de-DE" sz="1600" dirty="0"/>
          </a:p>
          <a:p>
            <a:r>
              <a:rPr lang="en-US" sz="1600" dirty="0" smtClean="0"/>
              <a:t>At </a:t>
            </a:r>
            <a:r>
              <a:rPr lang="en-US" sz="1600" dirty="0"/>
              <a:t>the same time, the challenge of reconciling the occasionally conflicting imperatives of ensuring national security and respecting human rights cannot be ignored by governments or citizens alike. At the multilateral level, the UN will have to begin to address the cyber security issue in a more coherent fashion. </a:t>
            </a:r>
            <a:endParaRPr lang="en-US" sz="1600" dirty="0" smtClean="0"/>
          </a:p>
          <a:p>
            <a:r>
              <a:rPr lang="en-US" sz="1600" dirty="0" smtClean="0"/>
              <a:t>The </a:t>
            </a:r>
            <a:r>
              <a:rPr lang="en-US" sz="1600" dirty="0"/>
              <a:t>General Assembly can ill afford to have two deliberative streams (i.e. the First and Third Committee) acting in ignorance of one another. The airing of declaratory policy at the annual General Assembly sessions should not substitute for purposeful action by states in more operational forums to tackle the pressing problems raised by destabilizing state conducted cyber operations. </a:t>
            </a:r>
            <a:endParaRPr lang="en-US" sz="1600" dirty="0" smtClean="0"/>
          </a:p>
          <a:p>
            <a:endParaRPr lang="en-US" sz="1600" dirty="0"/>
          </a:p>
          <a:p>
            <a:pPr marL="0" indent="0">
              <a:buNone/>
            </a:pPr>
            <a:r>
              <a:rPr lang="en-US" sz="1600" dirty="0" smtClean="0"/>
              <a:t>(**See also </a:t>
            </a:r>
            <a:r>
              <a:rPr lang="en-US" sz="1600" dirty="0"/>
              <a:t>Paul Meyer: http://ict4peace.org/cyber-security-takes-the-un-floor</a:t>
            </a:r>
            <a:r>
              <a:rPr lang="en-US" sz="1600" dirty="0" smtClean="0"/>
              <a:t>/)</a:t>
            </a:r>
            <a:endParaRPr lang="de-DE" sz="1600" dirty="0"/>
          </a:p>
          <a:p>
            <a:endParaRPr lang="de-DE" sz="1600" dirty="0"/>
          </a:p>
        </p:txBody>
      </p:sp>
    </p:spTree>
    <p:extLst>
      <p:ext uri="{BB962C8B-B14F-4D97-AF65-F5344CB8AC3E}">
        <p14:creationId xmlns:p14="http://schemas.microsoft.com/office/powerpoint/2010/main" val="3327122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2300" y="190500"/>
            <a:ext cx="5359400" cy="6477000"/>
          </a:xfrm>
          <a:prstGeom prst="rect">
            <a:avLst/>
          </a:prstGeom>
        </p:spPr>
      </p:pic>
    </p:spTree>
    <p:extLst>
      <p:ext uri="{BB962C8B-B14F-4D97-AF65-F5344CB8AC3E}">
        <p14:creationId xmlns:p14="http://schemas.microsoft.com/office/powerpoint/2010/main" val="2018014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GB" sz="2400" b="1" dirty="0" smtClean="0"/>
              <a:t>ICT4Peace </a:t>
            </a:r>
            <a:r>
              <a:rPr lang="en-GB" sz="2400" b="1" dirty="0" err="1" smtClean="0"/>
              <a:t>Cybersecurity</a:t>
            </a:r>
            <a:r>
              <a:rPr lang="en-GB" sz="2400" b="1" dirty="0" smtClean="0"/>
              <a:t> policy and diplomacy capacity </a:t>
            </a:r>
            <a:r>
              <a:rPr lang="en-GB" sz="2400" b="1" dirty="0"/>
              <a:t>building </a:t>
            </a:r>
            <a:r>
              <a:rPr lang="en-GB" sz="2400" b="1" dirty="0" smtClean="0"/>
              <a:t>program </a:t>
            </a:r>
            <a:r>
              <a:rPr lang="en-GB" sz="2400" b="1" dirty="0"/>
              <a:t>with different regional organisations</a:t>
            </a:r>
            <a:r>
              <a:rPr lang="en-GB" sz="2400" dirty="0"/>
              <a:t>. </a:t>
            </a:r>
            <a:endParaRPr lang="en-US" sz="2400" dirty="0"/>
          </a:p>
        </p:txBody>
      </p:sp>
      <p:pic>
        <p:nvPicPr>
          <p:cNvPr id="3" name="Picture 2"/>
          <p:cNvPicPr>
            <a:picLocks noChangeAspect="1"/>
          </p:cNvPicPr>
          <p:nvPr/>
        </p:nvPicPr>
        <p:blipFill>
          <a:blip r:embed="rId2"/>
          <a:stretch>
            <a:fillRect/>
          </a:stretch>
        </p:blipFill>
        <p:spPr>
          <a:xfrm>
            <a:off x="0" y="1295400"/>
            <a:ext cx="9144000" cy="4260153"/>
          </a:xfrm>
          <a:prstGeom prst="rect">
            <a:avLst/>
          </a:prstGeom>
        </p:spPr>
      </p:pic>
    </p:spTree>
    <p:extLst>
      <p:ext uri="{BB962C8B-B14F-4D97-AF65-F5344CB8AC3E}">
        <p14:creationId xmlns:p14="http://schemas.microsoft.com/office/powerpoint/2010/main" val="4012872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133"/>
            <a:ext cx="8229600" cy="6773333"/>
          </a:xfrm>
        </p:spPr>
        <p:txBody>
          <a:bodyPr>
            <a:normAutofit/>
          </a:bodyPr>
          <a:lstStyle/>
          <a:p>
            <a:pPr algn="l"/>
            <a:r>
              <a:rPr lang="en-US" sz="3200" b="1" dirty="0" smtClean="0">
                <a:solidFill>
                  <a:srgbClr val="AE0400"/>
                </a:solidFill>
                <a:cs typeface="Arial"/>
              </a:rPr>
              <a:t>ICT4Peace interlinked Areas of Work:</a:t>
            </a:r>
            <a:br>
              <a:rPr lang="en-US" sz="3200" b="1" dirty="0" smtClean="0">
                <a:solidFill>
                  <a:srgbClr val="AE0400"/>
                </a:solidFill>
                <a:cs typeface="Arial"/>
              </a:rPr>
            </a:br>
            <a:r>
              <a:rPr lang="en-US" sz="3200" b="1" dirty="0" smtClean="0">
                <a:solidFill>
                  <a:srgbClr val="AE0400"/>
                </a:solidFill>
                <a:cs typeface="Arial"/>
              </a:rPr>
              <a:t/>
            </a:r>
            <a:br>
              <a:rPr lang="en-US" sz="3200" b="1" dirty="0" smtClean="0">
                <a:solidFill>
                  <a:srgbClr val="AE0400"/>
                </a:solidFill>
                <a:cs typeface="Arial"/>
              </a:rPr>
            </a:br>
            <a:r>
              <a:rPr lang="en-US" sz="3200" b="1" dirty="0" smtClean="0">
                <a:solidFill>
                  <a:srgbClr val="AE0400"/>
                </a:solidFill>
                <a:cs typeface="Arial"/>
              </a:rPr>
              <a:t>1. CRISIS Information Management including using ICTs, new media etc.</a:t>
            </a:r>
            <a:r>
              <a:rPr lang="en-US" sz="3200" b="1" dirty="0">
                <a:solidFill>
                  <a:srgbClr val="AE0400"/>
                </a:solidFill>
                <a:cs typeface="Arial"/>
              </a:rPr>
              <a:t/>
            </a:r>
            <a:br>
              <a:rPr lang="en-US" sz="3200" b="1" dirty="0">
                <a:solidFill>
                  <a:srgbClr val="AE0400"/>
                </a:solidFill>
                <a:cs typeface="Arial"/>
              </a:rPr>
            </a:br>
            <a:r>
              <a:rPr lang="en-US" sz="3200" b="1" dirty="0" smtClean="0">
                <a:solidFill>
                  <a:srgbClr val="AE0400"/>
                </a:solidFill>
                <a:cs typeface="Arial"/>
              </a:rPr>
              <a:t/>
            </a:r>
            <a:br>
              <a:rPr lang="en-US" sz="3200" b="1" dirty="0" smtClean="0">
                <a:solidFill>
                  <a:srgbClr val="AE0400"/>
                </a:solidFill>
                <a:cs typeface="Arial"/>
              </a:rPr>
            </a:br>
            <a:r>
              <a:rPr lang="en-US" sz="3200" b="1" dirty="0" smtClean="0">
                <a:solidFill>
                  <a:srgbClr val="AE0400"/>
                </a:solidFill>
                <a:cs typeface="Arial"/>
              </a:rPr>
              <a:t>2. Cyber Security</a:t>
            </a:r>
            <a:endParaRPr lang="en-US" sz="3200" b="1" dirty="0">
              <a:solidFill>
                <a:srgbClr val="AE0400"/>
              </a:solidFill>
              <a:cs typeface="Arial"/>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445615" y="4902199"/>
            <a:ext cx="2591435" cy="690880"/>
          </a:xfrm>
          <a:prstGeom prst="rect">
            <a:avLst/>
          </a:prstGeom>
          <a:noFill/>
          <a:ln>
            <a:noFill/>
          </a:ln>
        </p:spPr>
      </p:pic>
    </p:spTree>
    <p:extLst>
      <p:ext uri="{BB962C8B-B14F-4D97-AF65-F5344CB8AC3E}">
        <p14:creationId xmlns:p14="http://schemas.microsoft.com/office/powerpoint/2010/main" val="1344344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0133"/>
            <a:ext cx="8229600" cy="3115734"/>
          </a:xfrm>
        </p:spPr>
        <p:txBody>
          <a:bodyPr>
            <a:normAutofit/>
          </a:bodyPr>
          <a:lstStyle/>
          <a:p>
            <a:r>
              <a:rPr lang="en-US" sz="2800" b="1" dirty="0" err="1" smtClean="0">
                <a:solidFill>
                  <a:srgbClr val="AE0400"/>
                </a:solidFill>
              </a:rPr>
              <a:t>Vielen</a:t>
            </a:r>
            <a:r>
              <a:rPr lang="en-US" sz="2800" b="1" dirty="0" smtClean="0">
                <a:solidFill>
                  <a:srgbClr val="AE0400"/>
                </a:solidFill>
              </a:rPr>
              <a:t> Dank</a:t>
            </a:r>
            <a:br>
              <a:rPr lang="en-US" sz="2800" b="1" dirty="0" smtClean="0">
                <a:solidFill>
                  <a:srgbClr val="AE0400"/>
                </a:solidFill>
              </a:rPr>
            </a:br>
            <a:r>
              <a:rPr lang="en-US" sz="2800" b="1" dirty="0" smtClean="0">
                <a:solidFill>
                  <a:srgbClr val="AE0400"/>
                </a:solidFill>
              </a:rPr>
              <a:t/>
            </a:r>
            <a:br>
              <a:rPr lang="en-US" sz="2800" b="1" dirty="0" smtClean="0">
                <a:solidFill>
                  <a:srgbClr val="AE0400"/>
                </a:solidFill>
              </a:rPr>
            </a:br>
            <a:r>
              <a:rPr lang="en-US" sz="2800" b="1" dirty="0" smtClean="0">
                <a:solidFill>
                  <a:srgbClr val="AE0400"/>
                </a:solidFill>
              </a:rPr>
              <a:t>danielstauffacher@ict4peace.org</a:t>
            </a:r>
            <a:endParaRPr lang="en-US" sz="2800" b="1" dirty="0">
              <a:solidFill>
                <a:srgbClr val="AE0400"/>
              </a:solidFill>
            </a:endParaRPr>
          </a:p>
        </p:txBody>
      </p:sp>
      <p:sp>
        <p:nvSpPr>
          <p:cNvPr id="3" name="Content Placeholder 2"/>
          <p:cNvSpPr>
            <a:spLocks noGrp="1"/>
          </p:cNvSpPr>
          <p:nvPr>
            <p:ph idx="1"/>
          </p:nvPr>
        </p:nvSpPr>
        <p:spPr>
          <a:xfrm>
            <a:off x="457200" y="1117600"/>
            <a:ext cx="8229600" cy="5008563"/>
          </a:xfrm>
        </p:spPr>
        <p:txBody>
          <a:bodyPr>
            <a:normAutofit/>
          </a:bodyPr>
          <a:lstStyle/>
          <a:p>
            <a:pPr marL="0" indent="0">
              <a:buNone/>
            </a:pPr>
            <a:endParaRPr lang="de-DE" sz="1600" dirty="0"/>
          </a:p>
          <a:p>
            <a:endParaRPr lang="en-US" sz="1600" b="1" dirty="0"/>
          </a:p>
          <a:p>
            <a:endParaRPr lang="en-US" sz="2000" dirty="0" smtClean="0"/>
          </a:p>
        </p:txBody>
      </p:sp>
    </p:spTree>
    <p:extLst>
      <p:ext uri="{BB962C8B-B14F-4D97-AF65-F5344CB8AC3E}">
        <p14:creationId xmlns:p14="http://schemas.microsoft.com/office/powerpoint/2010/main" val="18894872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416504" y="1049338"/>
            <a:ext cx="4155497" cy="4051300"/>
          </a:xfrm>
          <a:prstGeom prst="rect">
            <a:avLst/>
          </a:prstGeom>
        </p:spPr>
        <p:txBody>
          <a:bodyPr>
            <a:normAutofit fontScale="90000"/>
          </a:bodyPr>
          <a:lstStyle/>
          <a:p>
            <a:pPr>
              <a:defRPr/>
            </a:pPr>
            <a:r>
              <a:rPr lang="en-US" sz="3200" dirty="0" smtClean="0">
                <a:solidFill>
                  <a:srgbClr val="AE0400"/>
                </a:solidFill>
                <a:latin typeface="Helvetica Neue Light"/>
                <a:ea typeface="Cambria" pitchFamily="-109" charset="0"/>
                <a:cs typeface="Helvetica Neue Light"/>
              </a:rPr>
              <a:t>The </a:t>
            </a:r>
            <a:r>
              <a:rPr lang="en-US" sz="3200" dirty="0">
                <a:solidFill>
                  <a:srgbClr val="AE0400"/>
                </a:solidFill>
                <a:latin typeface="Helvetica Neue Light"/>
                <a:ea typeface="Cambria" pitchFamily="-109" charset="0"/>
                <a:cs typeface="Helvetica Neue Light"/>
              </a:rPr>
              <a:t/>
            </a:r>
            <a:br>
              <a:rPr lang="en-US" sz="3200" dirty="0">
                <a:solidFill>
                  <a:srgbClr val="AE0400"/>
                </a:solidFill>
                <a:latin typeface="Helvetica Neue Light"/>
                <a:ea typeface="Cambria" pitchFamily="-109" charset="0"/>
                <a:cs typeface="Helvetica Neue Light"/>
              </a:rPr>
            </a:br>
            <a:r>
              <a:rPr lang="en-US" sz="3200" dirty="0">
                <a:solidFill>
                  <a:srgbClr val="AE0400"/>
                </a:solidFill>
                <a:latin typeface="Helvetica Neue Light"/>
                <a:ea typeface="Cambria" pitchFamily="-109" charset="0"/>
                <a:cs typeface="Helvetica Neue Light"/>
              </a:rPr>
              <a:t>Role of ICTs in </a:t>
            </a:r>
            <a:br>
              <a:rPr lang="en-US" sz="3200" dirty="0">
                <a:solidFill>
                  <a:srgbClr val="AE0400"/>
                </a:solidFill>
                <a:latin typeface="Helvetica Neue Light"/>
                <a:ea typeface="Cambria" pitchFamily="-109" charset="0"/>
                <a:cs typeface="Helvetica Neue Light"/>
              </a:rPr>
            </a:br>
            <a:r>
              <a:rPr lang="en-US" sz="3200" dirty="0">
                <a:solidFill>
                  <a:srgbClr val="AE0400"/>
                </a:solidFill>
                <a:latin typeface="Helvetica Neue Light"/>
                <a:ea typeface="Cambria" pitchFamily="-109" charset="0"/>
                <a:cs typeface="Helvetica Neue Light"/>
              </a:rPr>
              <a:t>Preventing, Responding to and Recovering from </a:t>
            </a:r>
            <a:r>
              <a:rPr lang="en-US" sz="3200" dirty="0" smtClean="0">
                <a:solidFill>
                  <a:srgbClr val="AE0400"/>
                </a:solidFill>
                <a:latin typeface="Helvetica Neue Light"/>
                <a:ea typeface="Cambria" pitchFamily="-109" charset="0"/>
                <a:cs typeface="Helvetica Neue Light"/>
              </a:rPr>
              <a:t>Conflict</a:t>
            </a:r>
            <a:br>
              <a:rPr lang="en-US" sz="3200" dirty="0" smtClean="0">
                <a:solidFill>
                  <a:srgbClr val="AE0400"/>
                </a:solidFill>
                <a:latin typeface="Helvetica Neue Light"/>
                <a:ea typeface="Cambria" pitchFamily="-109" charset="0"/>
                <a:cs typeface="Helvetica Neue Light"/>
              </a:rPr>
            </a:br>
            <a:r>
              <a:rPr lang="en-US" sz="3200" dirty="0">
                <a:solidFill>
                  <a:srgbClr val="AE0400"/>
                </a:solidFill>
                <a:latin typeface="Helvetica Neue Light"/>
                <a:ea typeface="Cambria" pitchFamily="-109" charset="0"/>
                <a:cs typeface="Helvetica Neue Light"/>
              </a:rPr>
              <a:t/>
            </a:r>
            <a:br>
              <a:rPr lang="en-US" sz="3200" dirty="0">
                <a:solidFill>
                  <a:srgbClr val="AE0400"/>
                </a:solidFill>
                <a:latin typeface="Helvetica Neue Light"/>
                <a:ea typeface="Cambria" pitchFamily="-109" charset="0"/>
                <a:cs typeface="Helvetica Neue Light"/>
              </a:rPr>
            </a:br>
            <a:r>
              <a:rPr lang="en-US" sz="2700" dirty="0" smtClean="0">
                <a:solidFill>
                  <a:srgbClr val="AE0400"/>
                </a:solidFill>
                <a:latin typeface="Helvetica Neue Light"/>
                <a:ea typeface="Cambria" pitchFamily="-109" charset="0"/>
                <a:cs typeface="Helvetica Neue Light"/>
              </a:rPr>
              <a:t>WSIS Tunis 2005 </a:t>
            </a:r>
            <a:br>
              <a:rPr lang="en-US" sz="2700" dirty="0" smtClean="0">
                <a:solidFill>
                  <a:srgbClr val="AE0400"/>
                </a:solidFill>
                <a:latin typeface="Helvetica Neue Light"/>
                <a:ea typeface="Cambria" pitchFamily="-109" charset="0"/>
                <a:cs typeface="Helvetica Neue Light"/>
              </a:rPr>
            </a:br>
            <a:r>
              <a:rPr lang="en-US" sz="2200" dirty="0" smtClean="0">
                <a:solidFill>
                  <a:srgbClr val="AE0400"/>
                </a:solidFill>
                <a:latin typeface="Helvetica Neue Light"/>
                <a:ea typeface="Cambria" pitchFamily="-109" charset="0"/>
                <a:cs typeface="Helvetica Neue Light"/>
              </a:rPr>
              <a:t>ICT4Peace/UN </a:t>
            </a:r>
            <a:r>
              <a:rPr lang="en-US" sz="2200" dirty="0">
                <a:solidFill>
                  <a:srgbClr val="AE0400"/>
                </a:solidFill>
                <a:latin typeface="Helvetica Neue Light"/>
                <a:ea typeface="Cambria" pitchFamily="-109" charset="0"/>
                <a:cs typeface="Helvetica Neue Light"/>
              </a:rPr>
              <a:t>ICT Task </a:t>
            </a:r>
            <a:r>
              <a:rPr lang="en-US" sz="2200" dirty="0" smtClean="0">
                <a:solidFill>
                  <a:srgbClr val="AE0400"/>
                </a:solidFill>
                <a:latin typeface="Helvetica Neue Light"/>
                <a:ea typeface="Cambria" pitchFamily="-109" charset="0"/>
                <a:cs typeface="Helvetica Neue Light"/>
              </a:rPr>
              <a:t>Force</a:t>
            </a:r>
            <a:r>
              <a:rPr lang="en-US" sz="2200" dirty="0">
                <a:solidFill>
                  <a:srgbClr val="AE0400"/>
                </a:solidFill>
                <a:latin typeface="Helvetica Neue Light"/>
                <a:ea typeface="Cambria" pitchFamily="-109" charset="0"/>
                <a:cs typeface="Helvetica Neue Light"/>
              </a:rPr>
              <a:t/>
            </a:r>
            <a:br>
              <a:rPr lang="en-US" sz="2200" dirty="0">
                <a:solidFill>
                  <a:srgbClr val="AE0400"/>
                </a:solidFill>
                <a:latin typeface="Helvetica Neue Light"/>
                <a:ea typeface="Cambria" pitchFamily="-109" charset="0"/>
                <a:cs typeface="Helvetica Neue Light"/>
              </a:rPr>
            </a:br>
            <a:r>
              <a:rPr lang="en-US" sz="2200" dirty="0" smtClean="0">
                <a:solidFill>
                  <a:srgbClr val="AE0400"/>
                </a:solidFill>
                <a:latin typeface="Helvetica Neue Light"/>
                <a:ea typeface="Cambria" pitchFamily="-109" charset="0"/>
                <a:cs typeface="Helvetica Neue Light"/>
              </a:rPr>
              <a:t>(http</a:t>
            </a:r>
            <a:r>
              <a:rPr lang="en-US" sz="2200" dirty="0">
                <a:solidFill>
                  <a:srgbClr val="AE0400"/>
                </a:solidFill>
                <a:latin typeface="Helvetica Neue Light"/>
                <a:ea typeface="Cambria" pitchFamily="-109" charset="0"/>
                <a:cs typeface="Helvetica Neue Light"/>
              </a:rPr>
              <a:t>://</a:t>
            </a:r>
            <a:r>
              <a:rPr lang="en-US" sz="2200" dirty="0" err="1">
                <a:solidFill>
                  <a:srgbClr val="AE0400"/>
                </a:solidFill>
                <a:latin typeface="Helvetica Neue Light"/>
                <a:ea typeface="Cambria" pitchFamily="-109" charset="0"/>
                <a:cs typeface="Helvetica Neue Light"/>
              </a:rPr>
              <a:t>bit.ly</a:t>
            </a:r>
            <a:r>
              <a:rPr lang="en-US" sz="2200" dirty="0">
                <a:solidFill>
                  <a:srgbClr val="AE0400"/>
                </a:solidFill>
                <a:latin typeface="Helvetica Neue Light"/>
                <a:ea typeface="Cambria" pitchFamily="-109" charset="0"/>
                <a:cs typeface="Helvetica Neue Light"/>
              </a:rPr>
              <a:t>/</a:t>
            </a:r>
            <a:r>
              <a:rPr lang="en-US" sz="2200" dirty="0" smtClean="0">
                <a:solidFill>
                  <a:srgbClr val="AE0400"/>
                </a:solidFill>
                <a:latin typeface="Helvetica Neue Light"/>
                <a:ea typeface="Cambria" pitchFamily="-109" charset="0"/>
                <a:cs typeface="Helvetica Neue Light"/>
              </a:rPr>
              <a:t>1bR0yPI)</a:t>
            </a:r>
            <a:endParaRPr lang="en-US" sz="2200" dirty="0">
              <a:solidFill>
                <a:srgbClr val="AE0400"/>
              </a:solidFill>
              <a:latin typeface="Helvetica Neue Light"/>
              <a:ea typeface="Cambria" pitchFamily="-109" charset="0"/>
              <a:cs typeface="Helvetica Neue Light"/>
            </a:endParaRPr>
          </a:p>
        </p:txBody>
      </p:sp>
      <p:pic>
        <p:nvPicPr>
          <p:cNvPr id="6" name="Picture 5" descr="Picture 1.png"/>
          <p:cNvPicPr>
            <a:picLocks noChangeAspect="1"/>
          </p:cNvPicPr>
          <p:nvPr/>
        </p:nvPicPr>
        <p:blipFill>
          <a:blip r:embed="rId2"/>
          <a:stretch>
            <a:fillRect/>
          </a:stretch>
        </p:blipFill>
        <p:spPr>
          <a:xfrm>
            <a:off x="5800845" y="647701"/>
            <a:ext cx="2971164" cy="4886325"/>
          </a:xfrm>
          <a:prstGeom prst="rect">
            <a:avLst/>
          </a:prstGeom>
          <a:effectLst>
            <a:outerShdw blurRad="635000" dist="38100" dir="2700000" algn="tl" rotWithShape="0">
              <a:srgbClr val="000000">
                <a:alpha val="43000"/>
              </a:srgbClr>
            </a:outerShdw>
          </a:effectLst>
        </p:spPr>
      </p:pic>
    </p:spTree>
    <p:extLst>
      <p:ext uri="{BB962C8B-B14F-4D97-AF65-F5344CB8AC3E}">
        <p14:creationId xmlns:p14="http://schemas.microsoft.com/office/powerpoint/2010/main" val="8954404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521425" y="755525"/>
            <a:ext cx="8339608" cy="115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eaLnBrk="1" hangingPunct="1"/>
            <a:r>
              <a:rPr lang="en-US" sz="2400" b="1" dirty="0">
                <a:solidFill>
                  <a:srgbClr val="AE0400"/>
                </a:solidFill>
                <a:latin typeface="Helvetica Neue Light" charset="0"/>
                <a:ea typeface="ヒラギノ角ゴ ProN W3" charset="0"/>
                <a:cs typeface="ヒラギノ角ゴ ProN W3" charset="0"/>
              </a:rPr>
              <a:t>The UN World Summit on the Information Society (WSIS) in </a:t>
            </a:r>
            <a:r>
              <a:rPr lang="en-US" sz="2400" b="1" dirty="0" smtClean="0">
                <a:solidFill>
                  <a:srgbClr val="AE0400"/>
                </a:solidFill>
                <a:latin typeface="Helvetica Neue Light" charset="0"/>
                <a:ea typeface="ヒラギノ角ゴ ProN W3" charset="0"/>
                <a:cs typeface="ヒラギノ角ゴ ProN W3" charset="0"/>
              </a:rPr>
              <a:t>Tunis 2005 </a:t>
            </a:r>
            <a:endParaRPr lang="en-US" sz="2400" b="1" dirty="0">
              <a:solidFill>
                <a:srgbClr val="AE0400"/>
              </a:solidFill>
              <a:latin typeface="Helvetica Neue Light" charset="0"/>
              <a:ea typeface="ヒラギノ角ゴ ProN W3" charset="0"/>
              <a:cs typeface="ヒラギノ角ゴ ProN W3" charset="0"/>
            </a:endParaRPr>
          </a:p>
        </p:txBody>
      </p:sp>
      <p:sp>
        <p:nvSpPr>
          <p:cNvPr id="9218" name="Rectangle 2"/>
          <p:cNvSpPr>
            <a:spLocks noGrp="1" noChangeArrowheads="1"/>
          </p:cNvSpPr>
          <p:nvPr>
            <p:ph idx="1"/>
          </p:nvPr>
        </p:nvSpPr>
        <p:spPr>
          <a:xfrm>
            <a:off x="457836" y="1800401"/>
            <a:ext cx="8228328" cy="4325763"/>
          </a:xfrm>
        </p:spPr>
        <p:txBody>
          <a:bodyPr/>
          <a:lstStyle/>
          <a:p>
            <a:pPr marL="0" indent="0" algn="just" eaLnBrk="1" hangingPunct="1">
              <a:buFont typeface="Wingdings" charset="0"/>
              <a:buNone/>
            </a:pPr>
            <a:endParaRPr lang="en-GB" sz="1600" dirty="0">
              <a:solidFill>
                <a:srgbClr val="2D2D8A"/>
              </a:solidFill>
              <a:latin typeface="Arial" charset="0"/>
              <a:ea typeface="ヒラギノ角ゴ ProN W3" charset="0"/>
              <a:cs typeface="ヒラギノ角ゴ ProN W3" charset="0"/>
            </a:endParaRPr>
          </a:p>
          <a:p>
            <a:pPr marL="0" indent="0" algn="just" eaLnBrk="1" hangingPunct="1"/>
            <a:r>
              <a:rPr lang="en-GB" sz="2000" dirty="0">
                <a:solidFill>
                  <a:srgbClr val="2D2D8A"/>
                </a:solidFill>
                <a:latin typeface="Arial" charset="0"/>
                <a:ea typeface="ヒラギノ角ゴ ProN W3" charset="0"/>
                <a:cs typeface="ヒラギノ角ゴ ProN W3" charset="0"/>
              </a:rPr>
              <a:t>Paragraph 36 of the World Summit on the Information Society (WSIS) Tunis Declaration (2005):</a:t>
            </a:r>
          </a:p>
          <a:p>
            <a:pPr marL="0" indent="0" algn="just" eaLnBrk="1" hangingPunct="1"/>
            <a:endParaRPr lang="en-GB" sz="2000" i="1" dirty="0">
              <a:solidFill>
                <a:srgbClr val="2D2D8A"/>
              </a:solidFill>
              <a:latin typeface="Arial" charset="0"/>
              <a:ea typeface="ヒラギノ角ゴ ProN W3" charset="0"/>
              <a:cs typeface="ヒラギノ角ゴ ProN W3" charset="0"/>
            </a:endParaRPr>
          </a:p>
          <a:p>
            <a:pPr marL="0" indent="0" algn="just" eaLnBrk="1" hangingPunct="1"/>
            <a:r>
              <a:rPr lang="en-GB" sz="2000" i="1" dirty="0">
                <a:solidFill>
                  <a:srgbClr val="2D2D8A"/>
                </a:solidFill>
                <a:latin typeface="Arial" charset="0"/>
                <a:ea typeface="ヒラギノ角ゴ ProN W3" charset="0"/>
                <a:cs typeface="ヒラギノ角ゴ ProN W3" charset="0"/>
              </a:rPr>
              <a:t>“36. We value the potential of ICTs to promote peace and to prevent conflict which, inter alia, negatively affects achieving development goals. ICTs can be used for identifying conflict situations through early-warning systems preventing conflicts, promoting their peaceful resolution, supporting humanitarian action, including protection of civilians in armed conflicts, facilitating peacekeeping missions, and assisting post conflict peace-building and </a:t>
            </a:r>
            <a:r>
              <a:rPr lang="en-GB" sz="2000" i="1" dirty="0" err="1">
                <a:solidFill>
                  <a:srgbClr val="2D2D8A"/>
                </a:solidFill>
                <a:latin typeface="Arial" charset="0"/>
                <a:ea typeface="ヒラギノ角ゴ ProN W3" charset="0"/>
                <a:cs typeface="ヒラギノ角ゴ ProN W3" charset="0"/>
              </a:rPr>
              <a:t>reconstruction.”</a:t>
            </a:r>
            <a:r>
              <a:rPr lang="en-GB" altLang="ja-JP" sz="2000" dirty="0" err="1">
                <a:solidFill>
                  <a:srgbClr val="2D2D8A"/>
                </a:solidFill>
                <a:latin typeface="Arial" charset="0"/>
                <a:ea typeface="ＭＳ Ｐゴシック" charset="0"/>
                <a:cs typeface="Arial" charset="0"/>
              </a:rPr>
              <a:t>between</a:t>
            </a:r>
            <a:r>
              <a:rPr lang="en-GB" altLang="ja-JP" sz="2000" dirty="0">
                <a:solidFill>
                  <a:srgbClr val="2D2D8A"/>
                </a:solidFill>
                <a:latin typeface="Arial" charset="0"/>
                <a:ea typeface="ＭＳ Ｐゴシック" charset="0"/>
                <a:cs typeface="Arial" charset="0"/>
              </a:rPr>
              <a:t> peoples, communities and stakeholders involved in crisis management, humanitarian aid and </a:t>
            </a:r>
            <a:r>
              <a:rPr lang="en-GB" altLang="ja-JP" sz="2000" dirty="0" err="1">
                <a:solidFill>
                  <a:srgbClr val="2D2D8A"/>
                </a:solidFill>
                <a:latin typeface="Arial" charset="0"/>
                <a:ea typeface="ＭＳ Ｐゴシック" charset="0"/>
                <a:cs typeface="Arial" charset="0"/>
              </a:rPr>
              <a:t>peacebuilding</a:t>
            </a:r>
            <a:r>
              <a:rPr lang="en-GB" altLang="ja-JP" sz="2000" dirty="0">
                <a:solidFill>
                  <a:srgbClr val="2D2D8A"/>
                </a:solidFill>
                <a:latin typeface="Arial" charset="0"/>
                <a:ea typeface="ＭＳ Ｐゴシック" charset="0"/>
                <a:cs typeface="Arial" charset="0"/>
              </a:rPr>
              <a:t>.</a:t>
            </a:r>
            <a:endParaRPr lang="en-GB" sz="2000" dirty="0">
              <a:solidFill>
                <a:srgbClr val="2D2D8A"/>
              </a:solidFill>
              <a:latin typeface="Arial" charset="0"/>
              <a:ea typeface="ＭＳ Ｐゴシック" charset="0"/>
              <a:cs typeface="Arial" charset="0"/>
            </a:endParaRPr>
          </a:p>
        </p:txBody>
      </p:sp>
    </p:spTree>
    <p:extLst>
      <p:ext uri="{BB962C8B-B14F-4D97-AF65-F5344CB8AC3E}">
        <p14:creationId xmlns:p14="http://schemas.microsoft.com/office/powerpoint/2010/main" val="1595293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457836" y="492125"/>
            <a:ext cx="8228328" cy="115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r>
              <a:rPr lang="en-GB" sz="2000" dirty="0" smtClean="0">
                <a:solidFill>
                  <a:srgbClr val="AE0400"/>
                </a:solidFill>
                <a:latin typeface="Helvetica Neue Light"/>
                <a:ea typeface="ヒラギノ角ゴ ProN W3" charset="0"/>
                <a:cs typeface="Helvetica Neue Light"/>
              </a:rPr>
              <a:t>UN </a:t>
            </a:r>
            <a:r>
              <a:rPr lang="en-GB" sz="2000" dirty="0">
                <a:solidFill>
                  <a:srgbClr val="AE0400"/>
                </a:solidFill>
                <a:latin typeface="Helvetica Neue Light"/>
                <a:ea typeface="ヒラギノ角ゴ ProN W3" charset="0"/>
                <a:cs typeface="Helvetica Neue Light"/>
              </a:rPr>
              <a:t>Secretary-General </a:t>
            </a:r>
            <a:r>
              <a:rPr lang="en-GB" sz="2000" dirty="0" smtClean="0">
                <a:solidFill>
                  <a:srgbClr val="AE0400"/>
                </a:solidFill>
                <a:latin typeface="Helvetica Neue Light"/>
                <a:ea typeface="ヒラギノ角ゴ ProN W3" charset="0"/>
                <a:cs typeface="Helvetica Neue Light"/>
              </a:rPr>
              <a:t>2010 Crisis Information Strategy</a:t>
            </a:r>
            <a:br>
              <a:rPr lang="en-GB" sz="2000" dirty="0" smtClean="0">
                <a:solidFill>
                  <a:srgbClr val="AE0400"/>
                </a:solidFill>
                <a:latin typeface="Helvetica Neue Light"/>
                <a:ea typeface="ヒラギノ角ゴ ProN W3" charset="0"/>
                <a:cs typeface="Helvetica Neue Light"/>
              </a:rPr>
            </a:br>
            <a:r>
              <a:rPr lang="en-GB" sz="2000" dirty="0">
                <a:solidFill>
                  <a:srgbClr val="AE0400"/>
                </a:solidFill>
                <a:latin typeface="Helvetica Neue Light"/>
                <a:ea typeface="ヒラギノ角ゴ ProN W3" charset="0"/>
                <a:cs typeface="Helvetica Neue Light"/>
              </a:rPr>
              <a:t>(A/65/491)</a:t>
            </a:r>
            <a:r>
              <a:rPr lang="en-GB" sz="2000" b="1" dirty="0">
                <a:solidFill>
                  <a:srgbClr val="AE0400"/>
                </a:solidFill>
                <a:ea typeface="ヒラギノ角ゴ ProN W3" charset="0"/>
                <a:cs typeface="ヒラギノ角ゴ ProN W3" charset="0"/>
              </a:rPr>
              <a:t/>
            </a:r>
            <a:br>
              <a:rPr lang="en-GB" sz="2000" b="1" dirty="0">
                <a:solidFill>
                  <a:srgbClr val="AE0400"/>
                </a:solidFill>
                <a:ea typeface="ヒラギノ角ゴ ProN W3" charset="0"/>
                <a:cs typeface="ヒラギノ角ゴ ProN W3" charset="0"/>
              </a:rPr>
            </a:br>
            <a:r>
              <a:rPr lang="en-GB" sz="2000" b="1" dirty="0" smtClean="0">
                <a:solidFill>
                  <a:srgbClr val="AE0400"/>
                </a:solidFill>
                <a:ea typeface="ヒラギノ角ゴ ProN W3" charset="0"/>
                <a:cs typeface="ヒラギノ角ゴ ProN W3" charset="0"/>
              </a:rPr>
              <a:t>  </a:t>
            </a:r>
            <a:endParaRPr lang="en-GB" sz="2000" b="1" dirty="0">
              <a:solidFill>
                <a:srgbClr val="AE0400"/>
              </a:solidFill>
              <a:ea typeface="ヒラギノ角ゴ ProN W3" charset="0"/>
              <a:cs typeface="ヒラギノ角ゴ ProN W3" charset="0"/>
            </a:endParaRPr>
          </a:p>
        </p:txBody>
      </p:sp>
      <p:sp>
        <p:nvSpPr>
          <p:cNvPr id="13314" name="Rectangle 2"/>
          <p:cNvSpPr>
            <a:spLocks noGrp="1" noChangeArrowheads="1"/>
          </p:cNvSpPr>
          <p:nvPr>
            <p:ph idx="1"/>
          </p:nvPr>
        </p:nvSpPr>
        <p:spPr>
          <a:xfrm>
            <a:off x="368812" y="1651000"/>
            <a:ext cx="8229918" cy="4770439"/>
          </a:xfrm>
        </p:spPr>
        <p:txBody>
          <a:bodyPr>
            <a:noAutofit/>
          </a:bodyPr>
          <a:lstStyle/>
          <a:p>
            <a:pPr algn="just" eaLnBrk="1" hangingPunct="1"/>
            <a:r>
              <a:rPr lang="en-GB" sz="1600" b="1" i="1" dirty="0">
                <a:latin typeface="Helvetica Neue" charset="0"/>
                <a:ea typeface="ヒラギノ角ゴ ProN W3" charset="0"/>
                <a:cs typeface="ヒラギノ角ゴ ProN W3" charset="0"/>
              </a:rPr>
              <a:t>Crisis information management strategy. The Crisis Information Management Strategy is based on the recognition that the United Nations, its Member States, constituent agencies and non-governmental organizations need to improve such information management capacity in the identification, prevention, mitigation, response and recovery of all types of crises, natural as well as man- made. The strategy will leverage and enhance this capacity and provide mechanisms to integrate and share information across the United Nations system. </a:t>
            </a:r>
            <a:endParaRPr lang="en-GB" sz="1600" b="1" i="1" dirty="0" smtClean="0">
              <a:latin typeface="Helvetica Neue" charset="0"/>
              <a:ea typeface="ヒラギノ角ゴ ProN W3" charset="0"/>
              <a:cs typeface="ヒラギノ角ゴ ProN W3" charset="0"/>
            </a:endParaRPr>
          </a:p>
          <a:p>
            <a:pPr marL="0" indent="0" algn="just" eaLnBrk="1" hangingPunct="1">
              <a:buNone/>
            </a:pPr>
            <a:endParaRPr lang="en-GB" sz="1600" b="1" i="1" dirty="0">
              <a:latin typeface="Helvetica Neue" charset="0"/>
              <a:ea typeface="ヒラギノ角ゴ ProN W3" charset="0"/>
              <a:cs typeface="ヒラギノ角ゴ ProN W3" charset="0"/>
            </a:endParaRPr>
          </a:p>
          <a:p>
            <a:pPr algn="just" eaLnBrk="1" hangingPunct="1"/>
            <a:r>
              <a:rPr lang="en-GB" sz="1600" b="1" i="1" dirty="0">
                <a:latin typeface="Helvetica Neue" charset="0"/>
                <a:ea typeface="ヒラギノ角ゴ ProN W3" charset="0"/>
                <a:cs typeface="ヒラギノ角ゴ ProN W3" charset="0"/>
              </a:rPr>
              <a:t>The Office of Information and Communications Technology (CITO), together with the Office for the Coordination of Humanitarian Affairs (OCHA), the Department of Peacekeeping Operations and the Department of Field </a:t>
            </a:r>
            <a:r>
              <a:rPr lang="en-GB" sz="1600" b="1" i="1" dirty="0" err="1">
                <a:latin typeface="Helvetica Neue" charset="0"/>
                <a:ea typeface="ヒラギノ角ゴ ProN W3" charset="0"/>
                <a:cs typeface="ヒラギノ角ゴ ProN W3" charset="0"/>
              </a:rPr>
              <a:t>Suppor</a:t>
            </a:r>
            <a:r>
              <a:rPr lang="en-GB" sz="1600" b="1" i="1" dirty="0">
                <a:latin typeface="Helvetica Neue" charset="0"/>
                <a:ea typeface="ヒラギノ角ゴ ProN W3" charset="0"/>
                <a:cs typeface="ヒラギノ角ゴ ProN W3" charset="0"/>
              </a:rPr>
              <a:t> (DPKO and DFS), has worked closely with United Nations organizations such as the Office of the United Nations High Commissioner for Refugees (UNHCR), the United Nations Children’s Fund (UNICEF), the United Nations Development Programme (UNDP) and WFP and other entities such as the ICT for Peace Foundation in developing and implementing this strategy. It is envisaged that membership will be expanded to include other United Nations organizations in the near future.</a:t>
            </a:r>
            <a:r>
              <a:rPr lang="en-GB" sz="1600" b="1" dirty="0">
                <a:latin typeface="Arial" charset="0"/>
                <a:ea typeface="ＭＳ Ｐゴシック" charset="0"/>
                <a:cs typeface="ＭＳ Ｐゴシック" charset="0"/>
              </a:rPr>
              <a:t> </a:t>
            </a:r>
          </a:p>
        </p:txBody>
      </p:sp>
    </p:spTree>
    <p:extLst>
      <p:ext uri="{BB962C8B-B14F-4D97-AF65-F5344CB8AC3E}">
        <p14:creationId xmlns:p14="http://schemas.microsoft.com/office/powerpoint/2010/main" val="335111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844136" y="893764"/>
            <a:ext cx="7505011" cy="5508625"/>
          </a:xfrm>
          <a:prstGeom prst="rect">
            <a:avLst/>
          </a:prstGeom>
          <a:solidFill>
            <a:srgbClr val="CC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defRPr/>
            </a:pPr>
            <a:endParaRPr lang="en-GB"/>
          </a:p>
        </p:txBody>
      </p:sp>
      <p:sp>
        <p:nvSpPr>
          <p:cNvPr id="50179" name="Line 3"/>
          <p:cNvSpPr>
            <a:spLocks noChangeShapeType="1"/>
          </p:cNvSpPr>
          <p:nvPr/>
        </p:nvSpPr>
        <p:spPr bwMode="auto">
          <a:xfrm>
            <a:off x="4519540" y="1752600"/>
            <a:ext cx="0" cy="2413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de-DE"/>
          </a:p>
        </p:txBody>
      </p:sp>
      <p:sp>
        <p:nvSpPr>
          <p:cNvPr id="50180" name="Oval 4"/>
          <p:cNvSpPr>
            <a:spLocks noChangeArrowheads="1"/>
          </p:cNvSpPr>
          <p:nvPr/>
        </p:nvSpPr>
        <p:spPr bwMode="auto">
          <a:xfrm>
            <a:off x="3912272" y="1081089"/>
            <a:ext cx="1190691" cy="625475"/>
          </a:xfrm>
          <a:prstGeom prst="ellipse">
            <a:avLst/>
          </a:prstGeom>
          <a:solidFill>
            <a:srgbClr val="FFFFFF"/>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defRPr/>
            </a:pPr>
            <a:r>
              <a:rPr lang="en-US" sz="1800" dirty="0" err="1" smtClean="0">
                <a:solidFill>
                  <a:schemeClr val="tx1"/>
                </a:solidFill>
              </a:rPr>
              <a:t>CiMS</a:t>
            </a:r>
            <a:r>
              <a:rPr lang="en-US" sz="1800" dirty="0" smtClean="0">
                <a:solidFill>
                  <a:schemeClr val="tx1"/>
                </a:solidFill>
              </a:rPr>
              <a:t> </a:t>
            </a:r>
          </a:p>
          <a:p>
            <a:pPr algn="ctr">
              <a:defRPr/>
            </a:pPr>
            <a:r>
              <a:rPr lang="en-US" sz="1800" dirty="0" smtClean="0">
                <a:solidFill>
                  <a:schemeClr val="tx1"/>
                </a:solidFill>
              </a:rPr>
              <a:t>Vision</a:t>
            </a:r>
            <a:endParaRPr lang="en-US" sz="1800" dirty="0">
              <a:solidFill>
                <a:schemeClr val="tx1"/>
              </a:solidFill>
            </a:endParaRPr>
          </a:p>
        </p:txBody>
      </p:sp>
      <p:sp>
        <p:nvSpPr>
          <p:cNvPr id="50181" name="Rectangle 5"/>
          <p:cNvSpPr>
            <a:spLocks noChangeArrowheads="1"/>
          </p:cNvSpPr>
          <p:nvPr/>
        </p:nvSpPr>
        <p:spPr bwMode="auto">
          <a:xfrm>
            <a:off x="1146181" y="2371725"/>
            <a:ext cx="1783652" cy="1162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defRPr/>
            </a:pPr>
            <a:r>
              <a:rPr lang="en-US" sz="1200" dirty="0">
                <a:solidFill>
                  <a:schemeClr val="tx1"/>
                </a:solidFill>
              </a:rPr>
              <a:t>Information</a:t>
            </a:r>
          </a:p>
          <a:p>
            <a:pPr algn="ctr">
              <a:defRPr/>
            </a:pPr>
            <a:r>
              <a:rPr lang="en-US" sz="1200" dirty="0">
                <a:solidFill>
                  <a:schemeClr val="tx1"/>
                </a:solidFill>
              </a:rPr>
              <a:t>Architecture/</a:t>
            </a:r>
          </a:p>
          <a:p>
            <a:pPr algn="ctr">
              <a:defRPr/>
            </a:pPr>
            <a:r>
              <a:rPr lang="en-US" sz="1200" dirty="0">
                <a:solidFill>
                  <a:schemeClr val="tx1"/>
                </a:solidFill>
              </a:rPr>
              <a:t>Governance</a:t>
            </a:r>
          </a:p>
        </p:txBody>
      </p:sp>
      <p:sp>
        <p:nvSpPr>
          <p:cNvPr id="50182" name="Rectangle 6"/>
          <p:cNvSpPr>
            <a:spLocks noChangeArrowheads="1"/>
          </p:cNvSpPr>
          <p:nvPr/>
        </p:nvSpPr>
        <p:spPr bwMode="auto">
          <a:xfrm>
            <a:off x="2901218" y="2363789"/>
            <a:ext cx="1615143" cy="117633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defRPr/>
            </a:pPr>
            <a:r>
              <a:rPr lang="en-US" sz="1200" dirty="0">
                <a:solidFill>
                  <a:schemeClr val="tx1"/>
                </a:solidFill>
              </a:rPr>
              <a:t>Technology</a:t>
            </a:r>
          </a:p>
          <a:p>
            <a:pPr algn="ctr">
              <a:defRPr/>
            </a:pPr>
            <a:r>
              <a:rPr lang="en-US" sz="1200" dirty="0">
                <a:solidFill>
                  <a:schemeClr val="tx1"/>
                </a:solidFill>
              </a:rPr>
              <a:t>Development</a:t>
            </a:r>
          </a:p>
        </p:txBody>
      </p:sp>
      <p:sp>
        <p:nvSpPr>
          <p:cNvPr id="50183" name="Rectangle 7"/>
          <p:cNvSpPr>
            <a:spLocks noChangeArrowheads="1"/>
          </p:cNvSpPr>
          <p:nvPr/>
        </p:nvSpPr>
        <p:spPr bwMode="auto">
          <a:xfrm>
            <a:off x="4517950" y="2376489"/>
            <a:ext cx="1740731" cy="116522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defRPr/>
            </a:pPr>
            <a:r>
              <a:rPr lang="en-US" sz="1200">
                <a:solidFill>
                  <a:schemeClr val="tx1"/>
                </a:solidFill>
              </a:rPr>
              <a:t>Stakeholder</a:t>
            </a:r>
          </a:p>
          <a:p>
            <a:pPr algn="ctr">
              <a:defRPr/>
            </a:pPr>
            <a:r>
              <a:rPr lang="en-US" sz="1200">
                <a:solidFill>
                  <a:schemeClr val="tx1"/>
                </a:solidFill>
              </a:rPr>
              <a:t>Management</a:t>
            </a:r>
          </a:p>
        </p:txBody>
      </p:sp>
      <p:sp>
        <p:nvSpPr>
          <p:cNvPr id="50184" name="Rectangle 8"/>
          <p:cNvSpPr>
            <a:spLocks noChangeArrowheads="1"/>
          </p:cNvSpPr>
          <p:nvPr/>
        </p:nvSpPr>
        <p:spPr bwMode="auto">
          <a:xfrm>
            <a:off x="2591224" y="4306889"/>
            <a:ext cx="3888426" cy="3079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defRPr/>
            </a:pPr>
            <a:r>
              <a:rPr lang="en-US" sz="1400">
                <a:solidFill>
                  <a:schemeClr val="tx1"/>
                </a:solidFill>
              </a:rPr>
              <a:t>Critical Success Factors</a:t>
            </a:r>
          </a:p>
        </p:txBody>
      </p:sp>
      <p:sp>
        <p:nvSpPr>
          <p:cNvPr id="50185" name="AutoShape 9"/>
          <p:cNvSpPr>
            <a:spLocks/>
          </p:cNvSpPr>
          <p:nvPr/>
        </p:nvSpPr>
        <p:spPr bwMode="auto">
          <a:xfrm rot="5400000">
            <a:off x="4305132" y="1805495"/>
            <a:ext cx="290513" cy="3842324"/>
          </a:xfrm>
          <a:prstGeom prst="rightBrace">
            <a:avLst>
              <a:gd name="adj1" fmla="val 110064"/>
              <a:gd name="adj2" fmla="val 48032"/>
            </a:avLst>
          </a:prstGeom>
          <a:noFill/>
          <a:ln w="9525">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de-DE"/>
          </a:p>
        </p:txBody>
      </p:sp>
      <p:sp>
        <p:nvSpPr>
          <p:cNvPr id="50186" name="Rectangle 10"/>
          <p:cNvSpPr>
            <a:spLocks noChangeArrowheads="1"/>
          </p:cNvSpPr>
          <p:nvPr/>
        </p:nvSpPr>
        <p:spPr bwMode="auto">
          <a:xfrm>
            <a:off x="883878" y="219076"/>
            <a:ext cx="7277683"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defRPr/>
            </a:pPr>
            <a:r>
              <a:rPr lang="en-US">
                <a:solidFill>
                  <a:schemeClr val="bg1"/>
                </a:solidFill>
              </a:rPr>
              <a:t>CIM Strategy</a:t>
            </a:r>
          </a:p>
        </p:txBody>
      </p:sp>
      <p:sp>
        <p:nvSpPr>
          <p:cNvPr id="50187" name="Text Box 11"/>
          <p:cNvSpPr txBox="1">
            <a:spLocks noChangeArrowheads="1"/>
          </p:cNvSpPr>
          <p:nvPr/>
        </p:nvSpPr>
        <p:spPr bwMode="auto">
          <a:xfrm>
            <a:off x="1422790" y="1268413"/>
            <a:ext cx="1370237"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a:solidFill>
                  <a:schemeClr val="tx1"/>
                </a:solidFill>
              </a:rPr>
              <a:t>Business Drivers</a:t>
            </a:r>
          </a:p>
        </p:txBody>
      </p:sp>
      <p:sp>
        <p:nvSpPr>
          <p:cNvPr id="50188" name="Text Box 12"/>
          <p:cNvSpPr txBox="1">
            <a:spLocks noChangeArrowheads="1"/>
          </p:cNvSpPr>
          <p:nvPr/>
        </p:nvSpPr>
        <p:spPr bwMode="auto">
          <a:xfrm>
            <a:off x="5877151" y="1266825"/>
            <a:ext cx="1580456"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a:solidFill>
                  <a:schemeClr val="tx1"/>
                </a:solidFill>
              </a:rPr>
              <a:t>Technology Drivers</a:t>
            </a:r>
          </a:p>
        </p:txBody>
      </p:sp>
      <p:sp>
        <p:nvSpPr>
          <p:cNvPr id="50189" name="Line 13"/>
          <p:cNvSpPr>
            <a:spLocks noChangeShapeType="1"/>
          </p:cNvSpPr>
          <p:nvPr/>
        </p:nvSpPr>
        <p:spPr bwMode="auto">
          <a:xfrm>
            <a:off x="3101521" y="1433513"/>
            <a:ext cx="670857"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de-DE"/>
          </a:p>
        </p:txBody>
      </p:sp>
      <p:sp>
        <p:nvSpPr>
          <p:cNvPr id="50190" name="Line 14"/>
          <p:cNvSpPr>
            <a:spLocks noChangeShapeType="1"/>
          </p:cNvSpPr>
          <p:nvPr/>
        </p:nvSpPr>
        <p:spPr bwMode="auto">
          <a:xfrm flipH="1">
            <a:off x="5239678" y="1433513"/>
            <a:ext cx="65178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de-DE"/>
          </a:p>
        </p:txBody>
      </p:sp>
      <p:sp>
        <p:nvSpPr>
          <p:cNvPr id="50191" name="Rectangle 15"/>
          <p:cNvSpPr>
            <a:spLocks noChangeArrowheads="1"/>
          </p:cNvSpPr>
          <p:nvPr/>
        </p:nvSpPr>
        <p:spPr bwMode="auto">
          <a:xfrm>
            <a:off x="2554661" y="4746625"/>
            <a:ext cx="3926579"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buFontTx/>
              <a:buChar char="•"/>
              <a:defRPr/>
            </a:pPr>
            <a:r>
              <a:rPr lang="en-US" sz="1200" dirty="0">
                <a:solidFill>
                  <a:schemeClr val="tx1"/>
                </a:solidFill>
              </a:rPr>
              <a:t>Leadership</a:t>
            </a:r>
          </a:p>
          <a:p>
            <a:pPr algn="ctr">
              <a:buFontTx/>
              <a:buChar char="•"/>
              <a:defRPr/>
            </a:pPr>
            <a:r>
              <a:rPr lang="en-US" sz="1200" dirty="0">
                <a:solidFill>
                  <a:schemeClr val="tx1"/>
                </a:solidFill>
              </a:rPr>
              <a:t> Funding</a:t>
            </a:r>
          </a:p>
          <a:p>
            <a:pPr algn="ctr">
              <a:buFontTx/>
              <a:buChar char="•"/>
              <a:defRPr/>
            </a:pPr>
            <a:r>
              <a:rPr lang="en-US" sz="1200" dirty="0">
                <a:solidFill>
                  <a:schemeClr val="tx1"/>
                </a:solidFill>
              </a:rPr>
              <a:t> Evaluation</a:t>
            </a:r>
          </a:p>
          <a:p>
            <a:pPr algn="ctr">
              <a:buFontTx/>
              <a:buChar char="•"/>
              <a:defRPr/>
            </a:pPr>
            <a:r>
              <a:rPr lang="en-US" sz="1200" dirty="0">
                <a:solidFill>
                  <a:schemeClr val="tx1"/>
                </a:solidFill>
              </a:rPr>
              <a:t> </a:t>
            </a:r>
            <a:r>
              <a:rPr lang="en-US" sz="1200" dirty="0" err="1">
                <a:solidFill>
                  <a:schemeClr val="tx1"/>
                </a:solidFill>
              </a:rPr>
              <a:t>Incrementalism</a:t>
            </a:r>
            <a:endParaRPr lang="en-US" sz="1200" dirty="0">
              <a:solidFill>
                <a:schemeClr val="tx1"/>
              </a:solidFill>
            </a:endParaRPr>
          </a:p>
          <a:p>
            <a:pPr algn="ctr">
              <a:defRPr/>
            </a:pPr>
            <a:endParaRPr lang="en-US" sz="1200" dirty="0">
              <a:solidFill>
                <a:schemeClr val="tx1"/>
              </a:solidFill>
            </a:endParaRPr>
          </a:p>
        </p:txBody>
      </p:sp>
      <p:sp>
        <p:nvSpPr>
          <p:cNvPr id="50192" name="Rectangle 16"/>
          <p:cNvSpPr>
            <a:spLocks noChangeArrowheads="1"/>
          </p:cNvSpPr>
          <p:nvPr/>
        </p:nvSpPr>
        <p:spPr bwMode="auto">
          <a:xfrm>
            <a:off x="1150948" y="2043114"/>
            <a:ext cx="6786464" cy="320675"/>
          </a:xfrm>
          <a:prstGeom prst="rect">
            <a:avLst/>
          </a:prstGeom>
          <a:solidFill>
            <a:srgbClr val="C0C0C0">
              <a:alpha val="17000"/>
            </a:srgbClr>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defRPr/>
            </a:pPr>
            <a:r>
              <a:rPr lang="en-US" sz="1300">
                <a:solidFill>
                  <a:schemeClr val="tx1"/>
                </a:solidFill>
              </a:rPr>
              <a:t>STRATEGIC PROGRAMMES</a:t>
            </a:r>
          </a:p>
        </p:txBody>
      </p:sp>
      <p:sp>
        <p:nvSpPr>
          <p:cNvPr id="50193" name="Line 17"/>
          <p:cNvSpPr>
            <a:spLocks noChangeShapeType="1"/>
          </p:cNvSpPr>
          <p:nvPr/>
        </p:nvSpPr>
        <p:spPr bwMode="auto">
          <a:xfrm>
            <a:off x="4537026" y="5480050"/>
            <a:ext cx="0" cy="2428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de-DE"/>
          </a:p>
        </p:txBody>
      </p:sp>
      <p:sp>
        <p:nvSpPr>
          <p:cNvPr id="50194" name="Rectangle 18"/>
          <p:cNvSpPr>
            <a:spLocks noChangeArrowheads="1"/>
          </p:cNvSpPr>
          <p:nvPr/>
        </p:nvSpPr>
        <p:spPr bwMode="auto">
          <a:xfrm>
            <a:off x="6244373" y="2371726"/>
            <a:ext cx="1693039" cy="11668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defRPr/>
            </a:pPr>
            <a:r>
              <a:rPr lang="en-US" sz="1200">
                <a:solidFill>
                  <a:schemeClr val="tx1"/>
                </a:solidFill>
              </a:rPr>
              <a:t>Capacity </a:t>
            </a:r>
          </a:p>
          <a:p>
            <a:pPr algn="ctr">
              <a:defRPr/>
            </a:pPr>
            <a:r>
              <a:rPr lang="en-US" sz="1200">
                <a:solidFill>
                  <a:schemeClr val="tx1"/>
                </a:solidFill>
              </a:rPr>
              <a:t>Building</a:t>
            </a:r>
          </a:p>
        </p:txBody>
      </p:sp>
      <p:sp>
        <p:nvSpPr>
          <p:cNvPr id="50195" name="Rectangle 19"/>
          <p:cNvSpPr>
            <a:spLocks noChangeArrowheads="1"/>
          </p:cNvSpPr>
          <p:nvPr/>
        </p:nvSpPr>
        <p:spPr bwMode="auto">
          <a:xfrm>
            <a:off x="2629377" y="5764214"/>
            <a:ext cx="3888426" cy="3079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defRPr/>
            </a:pPr>
            <a:r>
              <a:rPr lang="en-US" sz="1400">
                <a:solidFill>
                  <a:schemeClr val="tx1"/>
                </a:solidFill>
              </a:rPr>
              <a:t>Outcomes</a:t>
            </a:r>
          </a:p>
        </p:txBody>
      </p:sp>
      <p:sp>
        <p:nvSpPr>
          <p:cNvPr id="50196" name="Line 20"/>
          <p:cNvSpPr>
            <a:spLocks noChangeShapeType="1"/>
          </p:cNvSpPr>
          <p:nvPr/>
        </p:nvSpPr>
        <p:spPr bwMode="auto">
          <a:xfrm>
            <a:off x="4519540" y="3933825"/>
            <a:ext cx="0" cy="2413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de-DE"/>
          </a:p>
        </p:txBody>
      </p:sp>
    </p:spTree>
    <p:extLst>
      <p:ext uri="{BB962C8B-B14F-4D97-AF65-F5344CB8AC3E}">
        <p14:creationId xmlns:p14="http://schemas.microsoft.com/office/powerpoint/2010/main" val="3961269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bwMode="auto">
          <a:xfrm>
            <a:off x="457836" y="846138"/>
            <a:ext cx="8228328" cy="7794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37" tIns="32118" rIns="64237" bIns="32118">
            <a:normAutofit fontScale="90000"/>
          </a:bodyPr>
          <a:lstStyle/>
          <a:p>
            <a:pPr algn="ctr" eaLnBrk="1" hangingPunct="1"/>
            <a:r>
              <a:rPr lang="en-US" sz="2400" dirty="0">
                <a:solidFill>
                  <a:srgbClr val="AE0400"/>
                </a:solidFill>
                <a:latin typeface="Helvetica Neue Light"/>
                <a:ea typeface="ＭＳ Ｐゴシック" charset="0"/>
                <a:cs typeface="Helvetica Neue Light"/>
              </a:rPr>
              <a:t>New Tools</a:t>
            </a:r>
            <a:r>
              <a:rPr lang="en-US" sz="2400" dirty="0" smtClean="0">
                <a:solidFill>
                  <a:srgbClr val="AE0400"/>
                </a:solidFill>
                <a:latin typeface="Helvetica Neue Light"/>
                <a:ea typeface="ＭＳ Ｐゴシック" charset="0"/>
                <a:cs typeface="Helvetica Neue Light"/>
              </a:rPr>
              <a:t>: Mapping and Crowdsourcing for </a:t>
            </a:r>
            <a:r>
              <a:rPr lang="en-US" sz="2400" dirty="0" err="1" smtClean="0">
                <a:solidFill>
                  <a:srgbClr val="AE0400"/>
                </a:solidFill>
                <a:latin typeface="Helvetica Neue Light"/>
                <a:ea typeface="ＭＳ Ｐゴシック" charset="0"/>
                <a:cs typeface="Helvetica Neue Light"/>
              </a:rPr>
              <a:t>CiM</a:t>
            </a:r>
            <a:r>
              <a:rPr lang="en-US" sz="2400" dirty="0" smtClean="0">
                <a:solidFill>
                  <a:srgbClr val="AE0400"/>
                </a:solidFill>
                <a:latin typeface="Helvetica Neue Light"/>
                <a:ea typeface="ＭＳ Ｐゴシック" charset="0"/>
                <a:cs typeface="Helvetica Neue Light"/>
              </a:rPr>
              <a:t> </a:t>
            </a:r>
            <a:r>
              <a:rPr lang="en-US" sz="2400" dirty="0">
                <a:solidFill>
                  <a:srgbClr val="AE0400"/>
                </a:solidFill>
                <a:latin typeface="Helvetica Neue Light"/>
                <a:ea typeface="ＭＳ Ｐゴシック" charset="0"/>
                <a:cs typeface="Helvetica Neue Light"/>
              </a:rPr>
              <a:t>- Learning from Kenya </a:t>
            </a:r>
            <a:r>
              <a:rPr lang="en-US" sz="2400" dirty="0" smtClean="0">
                <a:solidFill>
                  <a:srgbClr val="AE0400"/>
                </a:solidFill>
                <a:latin typeface="Helvetica Neue Light"/>
                <a:ea typeface="ＭＳ Ｐゴシック" charset="0"/>
                <a:cs typeface="Helvetica Neue Light"/>
              </a:rPr>
              <a:t>2007, Haiti 2010, Libya, Typhoon Yolanda etc. etc. </a:t>
            </a:r>
            <a:endParaRPr lang="en-US" sz="2400" dirty="0">
              <a:solidFill>
                <a:srgbClr val="AE0400"/>
              </a:solidFill>
              <a:latin typeface="Helvetica Neue Light"/>
              <a:ea typeface="ＭＳ Ｐゴシック" charset="0"/>
              <a:cs typeface="Helvetica Neue Light"/>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26" y="1731964"/>
            <a:ext cx="7772082" cy="4759325"/>
          </a:xfrm>
          <a:prstGeom prst="rect">
            <a:avLst/>
          </a:prstGeom>
          <a:noFill/>
          <a:ln>
            <a:noFill/>
          </a:ln>
          <a:effectLst>
            <a:outerShdw blurRad="381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675" name="Text Box 2"/>
          <p:cNvSpPr txBox="1">
            <a:spLocks noChangeArrowheads="1"/>
          </p:cNvSpPr>
          <p:nvPr/>
        </p:nvSpPr>
        <p:spPr bwMode="auto">
          <a:xfrm>
            <a:off x="844136" y="228600"/>
            <a:ext cx="7441422"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spAutoFit/>
          </a:bodyPr>
          <a:lstStyle>
            <a:lvl1pPr marL="342900" indent="-342900" eaLnBrk="0" hangingPunct="0">
              <a:defRPr sz="2500" b="1">
                <a:solidFill>
                  <a:srgbClr val="004273"/>
                </a:solidFill>
                <a:latin typeface="Arial" charset="0"/>
                <a:ea typeface="ＭＳ Ｐゴシック" charset="0"/>
                <a:cs typeface="ＭＳ Ｐゴシック" charset="0"/>
              </a:defRPr>
            </a:lvl1pPr>
            <a:lvl2pPr marL="742950" indent="-285750" eaLnBrk="0" hangingPunct="0">
              <a:defRPr sz="2500" b="1">
                <a:solidFill>
                  <a:srgbClr val="004273"/>
                </a:solidFill>
                <a:latin typeface="Arial" charset="0"/>
                <a:ea typeface="ＭＳ Ｐゴシック" charset="0"/>
              </a:defRPr>
            </a:lvl2pPr>
            <a:lvl3pPr marL="1143000" indent="-228600" eaLnBrk="0" hangingPunct="0">
              <a:defRPr sz="2500" b="1">
                <a:solidFill>
                  <a:srgbClr val="004273"/>
                </a:solidFill>
                <a:latin typeface="Arial" charset="0"/>
                <a:ea typeface="ＭＳ Ｐゴシック" charset="0"/>
              </a:defRPr>
            </a:lvl3pPr>
            <a:lvl4pPr marL="1600200" indent="-228600" eaLnBrk="0" hangingPunct="0">
              <a:defRPr sz="2500" b="1">
                <a:solidFill>
                  <a:srgbClr val="004273"/>
                </a:solidFill>
                <a:latin typeface="Arial" charset="0"/>
                <a:ea typeface="ＭＳ Ｐゴシック" charset="0"/>
              </a:defRPr>
            </a:lvl4pPr>
            <a:lvl5pPr marL="2057400" indent="-228600" eaLnBrk="0" hangingPunct="0">
              <a:defRPr sz="2500" b="1">
                <a:solidFill>
                  <a:srgbClr val="004273"/>
                </a:solidFill>
                <a:latin typeface="Arial" charset="0"/>
                <a:ea typeface="ＭＳ Ｐゴシック" charset="0"/>
              </a:defRPr>
            </a:lvl5pPr>
            <a:lvl6pPr marL="2514600" indent="-228600" eaLnBrk="0" fontAlgn="base" hangingPunct="0">
              <a:spcBef>
                <a:spcPct val="0"/>
              </a:spcBef>
              <a:spcAft>
                <a:spcPct val="0"/>
              </a:spcAft>
              <a:defRPr sz="2500" b="1">
                <a:solidFill>
                  <a:srgbClr val="004273"/>
                </a:solidFill>
                <a:latin typeface="Arial" charset="0"/>
                <a:ea typeface="ＭＳ Ｐゴシック" charset="0"/>
              </a:defRPr>
            </a:lvl6pPr>
            <a:lvl7pPr marL="2971800" indent="-228600" eaLnBrk="0" fontAlgn="base" hangingPunct="0">
              <a:spcBef>
                <a:spcPct val="0"/>
              </a:spcBef>
              <a:spcAft>
                <a:spcPct val="0"/>
              </a:spcAft>
              <a:defRPr sz="2500" b="1">
                <a:solidFill>
                  <a:srgbClr val="004273"/>
                </a:solidFill>
                <a:latin typeface="Arial" charset="0"/>
                <a:ea typeface="ＭＳ Ｐゴシック" charset="0"/>
              </a:defRPr>
            </a:lvl7pPr>
            <a:lvl8pPr marL="3429000" indent="-228600" eaLnBrk="0" fontAlgn="base" hangingPunct="0">
              <a:spcBef>
                <a:spcPct val="0"/>
              </a:spcBef>
              <a:spcAft>
                <a:spcPct val="0"/>
              </a:spcAft>
              <a:defRPr sz="2500" b="1">
                <a:solidFill>
                  <a:srgbClr val="004273"/>
                </a:solidFill>
                <a:latin typeface="Arial" charset="0"/>
                <a:ea typeface="ＭＳ Ｐゴシック" charset="0"/>
              </a:defRPr>
            </a:lvl8pPr>
            <a:lvl9pPr marL="3886200" indent="-228600" eaLnBrk="0" fontAlgn="base" hangingPunct="0">
              <a:spcBef>
                <a:spcPct val="0"/>
              </a:spcBef>
              <a:spcAft>
                <a:spcPct val="0"/>
              </a:spcAft>
              <a:defRPr sz="2500" b="1">
                <a:solidFill>
                  <a:srgbClr val="004273"/>
                </a:solidFill>
                <a:latin typeface="Arial" charset="0"/>
                <a:ea typeface="ＭＳ Ｐゴシック" charset="0"/>
              </a:defRPr>
            </a:lvl9pPr>
          </a:lstStyle>
          <a:p>
            <a:pPr algn="ctr" eaLnBrk="1" hangingPunct="1">
              <a:spcAft>
                <a:spcPct val="40000"/>
              </a:spcAft>
              <a:buClr>
                <a:srgbClr val="CC0000"/>
              </a:buClr>
              <a:buSzPct val="80000"/>
              <a:buFont typeface="Wingdings" charset="0"/>
              <a:buNone/>
            </a:pPr>
            <a:r>
              <a:rPr lang="en-US">
                <a:solidFill>
                  <a:schemeClr val="bg1"/>
                </a:solidFill>
              </a:rPr>
              <a:t>Technology Development Programme</a:t>
            </a:r>
          </a:p>
        </p:txBody>
      </p:sp>
    </p:spTree>
    <p:extLst>
      <p:ext uri="{BB962C8B-B14F-4D97-AF65-F5344CB8AC3E}">
        <p14:creationId xmlns:p14="http://schemas.microsoft.com/office/powerpoint/2010/main" val="2262354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bwMode="auto">
          <a:xfrm>
            <a:off x="446709" y="152400"/>
            <a:ext cx="8228328" cy="1017588"/>
          </a:xfrm>
          <a:noFill/>
          <a:effectLst>
            <a:outerShdw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r>
              <a:rPr lang="en-US" sz="3100" dirty="0">
                <a:solidFill>
                  <a:srgbClr val="800000"/>
                </a:solidFill>
                <a:latin typeface="Helvetica Neue Light"/>
                <a:ea typeface="ヒラギノ角ゴ ProN W3" charset="0"/>
                <a:cs typeface="Helvetica Neue Light"/>
              </a:rPr>
              <a:t>Information break-down in crisis situation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37242329"/>
              </p:ext>
            </p:extLst>
          </p:nvPr>
        </p:nvGraphicFramePr>
        <p:xfrm>
          <a:off x="457201" y="1045029"/>
          <a:ext cx="8686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8457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5211</TotalTime>
  <Words>1707</Words>
  <Application>Microsoft Macintosh PowerPoint</Application>
  <PresentationFormat>On-screen Show (4:3)</PresentationFormat>
  <Paragraphs>197</Paragraphs>
  <Slides>30</Slides>
  <Notes>7</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Office-Design</vt:lpstr>
      <vt:lpstr>          ICT4Peace Foundation  Presentation at Federal Foreign Office, Germany Berlin, 23 April 2015  Dr. Daniel Stauffacher, President, ICT4Peace Foundation www.ict4peace.org   </vt:lpstr>
      <vt:lpstr>PowerPoint Presentation</vt:lpstr>
      <vt:lpstr>ICT4Peace interlinked Areas of Work:  1. CRISIS Information Management including using ICTs, new media etc.  2. Cyber Security</vt:lpstr>
      <vt:lpstr>The  Role of ICTs in  Preventing, Responding to and Recovering from Conflict  WSIS Tunis 2005  ICT4Peace/UN ICT Task Force (http://bit.ly/1bR0yPI)</vt:lpstr>
      <vt:lpstr>The UN World Summit on the Information Society (WSIS) in Tunis 2005 </vt:lpstr>
      <vt:lpstr>UN Secretary-General 2010 Crisis Information Strategy (A/65/491)   </vt:lpstr>
      <vt:lpstr>PowerPoint Presentation</vt:lpstr>
      <vt:lpstr>New Tools: Mapping and Crowdsourcing for CiM - Learning from Kenya 2007, Haiti 2010, Libya, Typhoon Yolanda etc. etc. </vt:lpstr>
      <vt:lpstr>Information break-down in crisis situation</vt:lpstr>
      <vt:lpstr>PowerPoint Presentation</vt:lpstr>
      <vt:lpstr>Improving Crisis Information Management in the Field: MONUSCO</vt:lpstr>
      <vt:lpstr>CiM Training Course for IM using ICTs and big data, social and new media, ENTRI Course  in Cooperation with ZIF and FBA</vt:lpstr>
      <vt:lpstr>PowerPoint Presentation</vt:lpstr>
      <vt:lpstr>PowerPoint Presentation</vt:lpstr>
      <vt:lpstr>PowerPoint Presentation</vt:lpstr>
      <vt:lpstr>  The Cybersecurity Challenge </vt:lpstr>
      <vt:lpstr>PowerPoint Presentation</vt:lpstr>
      <vt:lpstr>“The Cyber Security Challenge: What Can be Done?” </vt:lpstr>
      <vt:lpstr>PowerPoint Presentation</vt:lpstr>
      <vt:lpstr>PowerPoint Presentation</vt:lpstr>
      <vt:lpstr>PowerPoint Presentation</vt:lpstr>
      <vt:lpstr>International Processes: Council of Europe, OSCE, UN GGE, London, ARF Example CBMs</vt:lpstr>
      <vt:lpstr>ICT4Peace Report on Transparency and Confidence Building Measures (TCBMs)** </vt:lpstr>
      <vt:lpstr>International Processes: Council of Europe, OSCE, UN GGE, London, ARF Example CBMs</vt:lpstr>
      <vt:lpstr>A Comprehensive Normative Approach to Cyber Security Presented at GCCS 2015</vt:lpstr>
      <vt:lpstr>WSIS 2003 Geneva Plan of Action  Follow-up towards WSIS plus 10 in 2015, MDGs and beyond  Action Line C5. Building confidence and security in the use of ICTs</vt:lpstr>
      <vt:lpstr>UN GA THIRD COMMITTEE APPROVES TEXT TITLED ‘RIGHT TO PRIVACY IN THE DIGITAL AGE’**</vt:lpstr>
      <vt:lpstr>PowerPoint Presentation</vt:lpstr>
      <vt:lpstr>ICT4Peace Cybersecurity policy and diplomacy capacity building program with different regional organisations. </vt:lpstr>
      <vt:lpstr>Vielen Dank  danielstauffacher@ict4peace.org</vt:lpstr>
    </vt:vector>
  </TitlesOfParts>
  <Company>ICT4Peace Foundation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UNIDIR Cyber Stability Seminar „Preventing Cyber Conflict“ Cyber TCBMs: Looking to the Future  10 February 2014, Palais des Nations, UN Office in Geneva  </dc:title>
  <dc:creator>Daniel Stauffacher</dc:creator>
  <cp:lastModifiedBy>Daniel Stauffacher</cp:lastModifiedBy>
  <cp:revision>150</cp:revision>
  <dcterms:created xsi:type="dcterms:W3CDTF">2014-02-09T09:36:25Z</dcterms:created>
  <dcterms:modified xsi:type="dcterms:W3CDTF">2015-04-25T03:41:49Z</dcterms:modified>
</cp:coreProperties>
</file>