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454" r:id="rId2"/>
    <p:sldId id="421" r:id="rId3"/>
    <p:sldId id="423" r:id="rId4"/>
    <p:sldId id="424" r:id="rId5"/>
    <p:sldId id="425" r:id="rId6"/>
    <p:sldId id="460" r:id="rId7"/>
    <p:sldId id="461" r:id="rId8"/>
    <p:sldId id="486" r:id="rId9"/>
    <p:sldId id="463" r:id="rId10"/>
    <p:sldId id="464" r:id="rId11"/>
    <p:sldId id="452" r:id="rId12"/>
    <p:sldId id="430" r:id="rId13"/>
    <p:sldId id="457" r:id="rId14"/>
    <p:sldId id="488" r:id="rId15"/>
    <p:sldId id="445" r:id="rId16"/>
    <p:sldId id="458" r:id="rId17"/>
    <p:sldId id="517" r:id="rId18"/>
    <p:sldId id="459" r:id="rId19"/>
    <p:sldId id="453" r:id="rId20"/>
    <p:sldId id="448" r:id="rId21"/>
    <p:sldId id="513" r:id="rId22"/>
    <p:sldId id="514" r:id="rId23"/>
    <p:sldId id="515" r:id="rId24"/>
    <p:sldId id="516" r:id="rId25"/>
    <p:sldId id="511" r:id="rId26"/>
  </p:sldIdLst>
  <p:sldSz cx="9906000" cy="6858000" type="A4"/>
  <p:notesSz cx="6794500" cy="9931400"/>
  <p:custDataLst>
    <p:tags r:id="rId28"/>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7D1A7D"/>
    <a:srgbClr val="6A7BC2"/>
    <a:srgbClr val="E9A300"/>
    <a:srgbClr val="BAD503"/>
    <a:srgbClr val="86858A"/>
    <a:srgbClr val="373838"/>
    <a:srgbClr val="C49500"/>
    <a:srgbClr val="4F7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9" autoAdjust="0"/>
    <p:restoredTop sz="96341" autoAdjust="0"/>
  </p:normalViewPr>
  <p:slideViewPr>
    <p:cSldViewPr>
      <p:cViewPr varScale="1">
        <p:scale>
          <a:sx n="102" d="100"/>
          <a:sy n="102" d="100"/>
        </p:scale>
        <p:origin x="264" y="176"/>
      </p:cViewPr>
      <p:guideLst>
        <p:guide orient="horz" pos="2160"/>
        <p:guide pos="3120"/>
      </p:guideLst>
    </p:cSldViewPr>
  </p:slideViewPr>
  <p:notesTextViewPr>
    <p:cViewPr>
      <p:scale>
        <a:sx n="1" d="1"/>
        <a:sy n="1" d="1"/>
      </p:scale>
      <p:origin x="0" y="0"/>
    </p:cViewPr>
  </p:notesTextViewPr>
  <p:sorterViewPr>
    <p:cViewPr>
      <p:scale>
        <a:sx n="35" d="100"/>
        <a:sy n="35" d="100"/>
      </p:scale>
      <p:origin x="0" y="0"/>
    </p:cViewPr>
  </p:sorterViewPr>
  <p:notesViewPr>
    <p:cSldViewPr>
      <p:cViewPr varScale="1">
        <p:scale>
          <a:sx n="89" d="100"/>
          <a:sy n="89" d="100"/>
        </p:scale>
        <p:origin x="2648"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s-AR"/>
          </a:p>
        </p:txBody>
      </p:sp>
      <p:sp>
        <p:nvSpPr>
          <p:cNvPr id="3" name="Segnaposto data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3D4F707-D953-4E84-A785-BCCA4DB2A2DB}" type="datetimeFigureOut">
              <a:rPr lang="es-AR" smtClean="0"/>
              <a:pPr/>
              <a:t>27/6/17</a:t>
            </a:fld>
            <a:endParaRPr lang="es-AR"/>
          </a:p>
        </p:txBody>
      </p:sp>
      <p:sp>
        <p:nvSpPr>
          <p:cNvPr id="4" name="Segnaposto immagine diapositiva 3"/>
          <p:cNvSpPr>
            <a:spLocks noGrp="1" noRot="1" noChangeAspect="1"/>
          </p:cNvSpPr>
          <p:nvPr>
            <p:ph type="sldImg" idx="2"/>
          </p:nvPr>
        </p:nvSpPr>
        <p:spPr>
          <a:xfrm>
            <a:off x="708025" y="744538"/>
            <a:ext cx="5378450" cy="3724275"/>
          </a:xfrm>
          <a:prstGeom prst="rect">
            <a:avLst/>
          </a:prstGeom>
          <a:noFill/>
          <a:ln w="12700">
            <a:solidFill>
              <a:prstClr val="black"/>
            </a:solidFill>
          </a:ln>
        </p:spPr>
        <p:txBody>
          <a:bodyPr vert="horz" lIns="91440" tIns="45720" rIns="91440" bIns="45720" rtlCol="0" anchor="ctr"/>
          <a:lstStyle/>
          <a:p>
            <a:endParaRPr lang="es-AR"/>
          </a:p>
        </p:txBody>
      </p:sp>
      <p:sp>
        <p:nvSpPr>
          <p:cNvPr id="5" name="Segnaposto note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AR"/>
          </a:p>
        </p:txBody>
      </p:sp>
      <p:sp>
        <p:nvSpPr>
          <p:cNvPr id="6" name="Segnaposto piè di pagina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s-AR"/>
          </a:p>
        </p:txBody>
      </p:sp>
      <p:sp>
        <p:nvSpPr>
          <p:cNvPr id="7" name="Segnaposto numero diapositiva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6B07CA10-9D9B-4A2B-BE4B-B79DAAE647AC}" type="slidenum">
              <a:rPr lang="es-AR" smtClean="0"/>
              <a:pPr/>
              <a:t>‹#›</a:t>
            </a:fld>
            <a:endParaRPr lang="es-AR"/>
          </a:p>
        </p:txBody>
      </p:sp>
    </p:spTree>
    <p:extLst>
      <p:ext uri="{BB962C8B-B14F-4D97-AF65-F5344CB8AC3E}">
        <p14:creationId xmlns:p14="http://schemas.microsoft.com/office/powerpoint/2010/main" val="278761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DEF72-89E1-3A4E-9985-CF12ACADCD69}" type="slidenum">
              <a:rPr lang="de-DE" smtClean="0"/>
              <a:t>1</a:t>
            </a:fld>
            <a:endParaRPr lang="de-DE"/>
          </a:p>
        </p:txBody>
      </p:sp>
    </p:spTree>
    <p:extLst>
      <p:ext uri="{BB962C8B-B14F-4D97-AF65-F5344CB8AC3E}">
        <p14:creationId xmlns:p14="http://schemas.microsoft.com/office/powerpoint/2010/main" val="8919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9613" y="742950"/>
            <a:ext cx="5380037" cy="3725863"/>
          </a:xfrm>
        </p:spPr>
      </p:sp>
      <p:sp>
        <p:nvSpPr>
          <p:cNvPr id="17410" name="Rectangle 3"/>
          <p:cNvSpPr>
            <a:spLocks noGrp="1" noChangeArrowheads="1"/>
          </p:cNvSpPr>
          <p:nvPr>
            <p:ph type="body" idx="1"/>
          </p:nvPr>
        </p:nvSpPr>
        <p:spPr bwMode="auto">
          <a:xfrm>
            <a:off x="680065" y="4718094"/>
            <a:ext cx="5434370" cy="44704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2478" tIns="46241" rIns="92478" bIns="46241"/>
          <a:lstStyle/>
          <a:p>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21281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w="12700">
            <a:solidFill>
              <a:srgbClr val="000000"/>
            </a:solidFill>
            <a:miter lim="800000"/>
            <a:headEnd/>
            <a:tailEnd/>
          </a:ln>
        </p:spPr>
      </p:sp>
      <p:sp>
        <p:nvSpPr>
          <p:cNvPr id="57346" name="Notizenplatzhalter 2"/>
          <p:cNvSpPr>
            <a:spLocks noGrp="1"/>
          </p:cNvSpPr>
          <p:nvPr>
            <p:ph type="body" idx="1"/>
          </p:nvPr>
        </p:nvSpPr>
        <p:spPr bwMode="auto">
          <a:xfrm>
            <a:off x="680065" y="4718094"/>
            <a:ext cx="5434370" cy="446879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a:spcBef>
                <a:spcPct val="0"/>
              </a:spcBef>
            </a:pPr>
            <a:r>
              <a:rPr lang="de-DE">
                <a:latin typeface="Calibri" charset="0"/>
                <a:ea typeface="ＭＳ Ｐゴシック" charset="0"/>
                <a:cs typeface="ＭＳ Ｐゴシック" charset="0"/>
              </a:rPr>
              <a:t>Lybia Standby force</a:t>
            </a:r>
          </a:p>
        </p:txBody>
      </p:sp>
      <p:sp>
        <p:nvSpPr>
          <p:cNvPr id="57347" name="Foliennummernplatzhalter 3"/>
          <p:cNvSpPr>
            <a:spLocks noGrp="1"/>
          </p:cNvSpPr>
          <p:nvPr>
            <p:ph type="sldNum" sz="quarter" idx="4294967295"/>
          </p:nvPr>
        </p:nvSpPr>
        <p:spPr bwMode="auto">
          <a:xfrm>
            <a:off x="3848064" y="9432795"/>
            <a:ext cx="2944899" cy="49691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eaLnBrk="0" hangingPunct="0">
              <a:defRPr sz="2500" b="1">
                <a:solidFill>
                  <a:srgbClr val="004273"/>
                </a:solidFill>
                <a:latin typeface="Arial" charset="0"/>
                <a:ea typeface="ＭＳ Ｐゴシック" charset="0"/>
                <a:cs typeface="ＭＳ Ｐゴシック" charset="0"/>
              </a:defRPr>
            </a:lvl1pPr>
            <a:lvl2pPr marL="729057" indent="-280406" eaLnBrk="0" hangingPunct="0">
              <a:defRPr sz="2500" b="1">
                <a:solidFill>
                  <a:srgbClr val="004273"/>
                </a:solidFill>
                <a:latin typeface="Arial" charset="0"/>
                <a:ea typeface="ＭＳ Ｐゴシック" charset="0"/>
              </a:defRPr>
            </a:lvl2pPr>
            <a:lvl3pPr marL="1121626" indent="-224325" eaLnBrk="0" hangingPunct="0">
              <a:defRPr sz="2500" b="1">
                <a:solidFill>
                  <a:srgbClr val="004273"/>
                </a:solidFill>
                <a:latin typeface="Arial" charset="0"/>
                <a:ea typeface="ＭＳ Ｐゴシック" charset="0"/>
              </a:defRPr>
            </a:lvl3pPr>
            <a:lvl4pPr marL="1570276" indent="-224325" eaLnBrk="0" hangingPunct="0">
              <a:defRPr sz="2500" b="1">
                <a:solidFill>
                  <a:srgbClr val="004273"/>
                </a:solidFill>
                <a:latin typeface="Arial" charset="0"/>
                <a:ea typeface="ＭＳ Ｐゴシック" charset="0"/>
              </a:defRPr>
            </a:lvl4pPr>
            <a:lvl5pPr marL="2018927" indent="-224325" eaLnBrk="0" hangingPunct="0">
              <a:defRPr sz="2500" b="1">
                <a:solidFill>
                  <a:srgbClr val="004273"/>
                </a:solidFill>
                <a:latin typeface="Arial" charset="0"/>
                <a:ea typeface="ＭＳ Ｐゴシック" charset="0"/>
              </a:defRPr>
            </a:lvl5pPr>
            <a:lvl6pPr marL="2467577" indent="-224325" eaLnBrk="0" fontAlgn="base" hangingPunct="0">
              <a:spcBef>
                <a:spcPct val="0"/>
              </a:spcBef>
              <a:spcAft>
                <a:spcPct val="0"/>
              </a:spcAft>
              <a:defRPr sz="2500" b="1">
                <a:solidFill>
                  <a:srgbClr val="004273"/>
                </a:solidFill>
                <a:latin typeface="Arial" charset="0"/>
                <a:ea typeface="ＭＳ Ｐゴシック" charset="0"/>
              </a:defRPr>
            </a:lvl6pPr>
            <a:lvl7pPr marL="2916227" indent="-224325" eaLnBrk="0" fontAlgn="base" hangingPunct="0">
              <a:spcBef>
                <a:spcPct val="0"/>
              </a:spcBef>
              <a:spcAft>
                <a:spcPct val="0"/>
              </a:spcAft>
              <a:defRPr sz="2500" b="1">
                <a:solidFill>
                  <a:srgbClr val="004273"/>
                </a:solidFill>
                <a:latin typeface="Arial" charset="0"/>
                <a:ea typeface="ＭＳ Ｐゴシック" charset="0"/>
              </a:defRPr>
            </a:lvl7pPr>
            <a:lvl8pPr marL="3364878" indent="-224325" eaLnBrk="0" fontAlgn="base" hangingPunct="0">
              <a:spcBef>
                <a:spcPct val="0"/>
              </a:spcBef>
              <a:spcAft>
                <a:spcPct val="0"/>
              </a:spcAft>
              <a:defRPr sz="2500" b="1">
                <a:solidFill>
                  <a:srgbClr val="004273"/>
                </a:solidFill>
                <a:latin typeface="Arial" charset="0"/>
                <a:ea typeface="ＭＳ Ｐゴシック" charset="0"/>
              </a:defRPr>
            </a:lvl8pPr>
            <a:lvl9pPr marL="3813528" indent="-224325" eaLnBrk="0" fontAlgn="base" hangingPunct="0">
              <a:spcBef>
                <a:spcPct val="0"/>
              </a:spcBef>
              <a:spcAft>
                <a:spcPct val="0"/>
              </a:spcAft>
              <a:defRPr sz="2500" b="1">
                <a:solidFill>
                  <a:srgbClr val="004273"/>
                </a:solidFill>
                <a:latin typeface="Arial" charset="0"/>
                <a:ea typeface="ＭＳ Ｐゴシック" charset="0"/>
              </a:defRPr>
            </a:lvl9pPr>
          </a:lstStyle>
          <a:p>
            <a:pPr eaLnBrk="1" hangingPunct="1"/>
            <a:fld id="{CF04191D-8347-5C45-ADF0-151CF3B68699}" type="slidenum">
              <a:rPr lang="de-DE" sz="1200">
                <a:solidFill>
                  <a:srgbClr val="000000"/>
                </a:solidFill>
                <a:latin typeface="Gill Sans" charset="0"/>
                <a:ea typeface="ヒラギノ角ゴ ProN W3" charset="0"/>
                <a:cs typeface="ヒラギノ角ゴ ProN W3" charset="0"/>
                <a:sym typeface="Gill Sans" charset="0"/>
              </a:rPr>
              <a:pPr eaLnBrk="1" hangingPunct="1"/>
              <a:t>14</a:t>
            </a:fld>
            <a:endParaRPr lang="de-DE" sz="1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53960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4924074" y="3118964"/>
            <a:ext cx="3623855" cy="430887"/>
          </a:xfrm>
          <a:prstGeom prst="rect">
            <a:avLst/>
          </a:prstGeom>
        </p:spPr>
        <p:txBody>
          <a:bodyPr wrap="square" lIns="0" tIns="0" rIns="0" bIns="0">
            <a:spAutoFit/>
          </a:bodyPr>
          <a:lstStyle>
            <a:lvl1pPr algn="l">
              <a:defRPr sz="2800" b="1">
                <a:latin typeface="Signika" charset="0"/>
                <a:ea typeface="Signika" charset="0"/>
                <a:cs typeface="Signika" charset="0"/>
              </a:defRPr>
            </a:lvl1pPr>
          </a:lstStyle>
          <a:p>
            <a:r>
              <a:rPr lang="it-IT" dirty="0" smtClean="0"/>
              <a:t>Title</a:t>
            </a:r>
            <a:endParaRPr lang="it-IT" dirty="0"/>
          </a:p>
        </p:txBody>
      </p:sp>
      <p:sp>
        <p:nvSpPr>
          <p:cNvPr id="3" name="Sottotitolo 2"/>
          <p:cNvSpPr>
            <a:spLocks noGrp="1"/>
          </p:cNvSpPr>
          <p:nvPr>
            <p:ph type="subTitle" idx="1" hasCustomPrompt="1"/>
          </p:nvPr>
        </p:nvSpPr>
        <p:spPr>
          <a:xfrm>
            <a:off x="4923042" y="5361802"/>
            <a:ext cx="3615930" cy="276999"/>
          </a:xfrm>
          <a:prstGeom prst="rect">
            <a:avLst/>
          </a:prstGeom>
        </p:spPr>
        <p:txBody>
          <a:bodyPr wrap="square" lIns="0" tIns="0" rIns="0" bIns="0" anchor="b" anchorCtr="0">
            <a:spAutoFit/>
          </a:bodyPr>
          <a:lstStyle>
            <a:lvl1pPr marL="0" indent="0" algn="l">
              <a:buNone/>
              <a:defRPr sz="1800">
                <a:solidFill>
                  <a:schemeClr val="tx1"/>
                </a:solidFill>
                <a:latin typeface="Signika" charset="0"/>
                <a:ea typeface="Signika" charset="0"/>
                <a:cs typeface="Signik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err="1" smtClean="0"/>
              <a:t>Subtitle</a:t>
            </a:r>
            <a:endParaRPr lang="it-IT" dirty="0"/>
          </a:p>
        </p:txBody>
      </p:sp>
      <p:cxnSp>
        <p:nvCxnSpPr>
          <p:cNvPr id="21" name="Connettore 1 20"/>
          <p:cNvCxnSpPr/>
          <p:nvPr/>
        </p:nvCxnSpPr>
        <p:spPr>
          <a:xfrm>
            <a:off x="278606" y="6660356"/>
            <a:ext cx="9466039" cy="0"/>
          </a:xfrm>
          <a:prstGeom prst="line">
            <a:avLst/>
          </a:prstGeom>
          <a:ln w="6350" cap="rnd">
            <a:solidFill>
              <a:schemeClr val="accent4"/>
            </a:solidFill>
          </a:ln>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userDrawn="1"/>
        </p:nvCxnSpPr>
        <p:spPr>
          <a:xfrm>
            <a:off x="278606" y="6660356"/>
            <a:ext cx="9466039" cy="0"/>
          </a:xfrm>
          <a:prstGeom prst="line">
            <a:avLst/>
          </a:prstGeom>
          <a:ln w="19050" cap="rnd">
            <a:solidFill>
              <a:srgbClr val="373838"/>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272480" y="347073"/>
            <a:ext cx="9442222" cy="542925"/>
          </a:xfrm>
          <a:prstGeom prst="rect">
            <a:avLst/>
          </a:prstGeom>
        </p:spPr>
        <p:txBody>
          <a:bodyPr lIns="0" tIns="0" rIns="0" bIns="0" anchor="b" anchorCtr="0"/>
          <a:lstStyle>
            <a:lvl1pPr algn="l">
              <a:defRPr sz="2400" b="1" baseline="0">
                <a:effectLst/>
                <a:latin typeface="Signika" charset="0"/>
                <a:ea typeface="Signika" charset="0"/>
                <a:cs typeface="Signika" charset="0"/>
              </a:defRPr>
            </a:lvl1pPr>
          </a:lstStyle>
          <a:p>
            <a:r>
              <a:rPr lang="it-IT" dirty="0" smtClean="0"/>
              <a:t>Title </a:t>
            </a:r>
            <a:r>
              <a:rPr lang="it-IT" dirty="0" err="1" smtClean="0"/>
              <a:t>here</a:t>
            </a:r>
            <a:endParaRPr lang="it-IT" dirty="0"/>
          </a:p>
        </p:txBody>
      </p:sp>
      <p:sp>
        <p:nvSpPr>
          <p:cNvPr id="7" name="Segnaposto testo 6"/>
          <p:cNvSpPr>
            <a:spLocks noGrp="1"/>
          </p:cNvSpPr>
          <p:nvPr>
            <p:ph type="body" sz="quarter" idx="11" hasCustomPrompt="1"/>
          </p:nvPr>
        </p:nvSpPr>
        <p:spPr>
          <a:xfrm>
            <a:off x="272480" y="1124744"/>
            <a:ext cx="9442222" cy="4892040"/>
          </a:xfrm>
          <a:prstGeom prst="rect">
            <a:avLst/>
          </a:prstGeom>
        </p:spPr>
        <p:txBody>
          <a:bodyPr lIns="36000" tIns="36000" rIns="36000" bIns="36000">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it-IT" dirty="0" err="1" smtClean="0"/>
              <a:t>Heading</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7" name="Segnaposto numero diapositiva 2"/>
          <p:cNvSpPr txBox="1">
            <a:spLocks/>
          </p:cNvSpPr>
          <p:nvPr/>
        </p:nvSpPr>
        <p:spPr>
          <a:xfrm>
            <a:off x="8849392" y="6702416"/>
            <a:ext cx="895253" cy="92333"/>
          </a:xfrm>
          <a:prstGeom prst="rect">
            <a:avLst/>
          </a:prstGeom>
        </p:spPr>
        <p:txBody>
          <a:bodyPr vert="horz" wrap="square" lIns="0" tIns="0" rIns="0" bIns="0" rtlCol="0" anchor="ctr">
            <a:spAutoFit/>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8325C7-81AD-4B3E-9316-373F3677C59D}" type="slidenum">
              <a:rPr kumimoji="0" lang="it-IT" sz="600" b="0" i="0" u="none" strike="noStrike" kern="1200" cap="none" spc="0" normalizeH="0" baseline="0" noProof="0" smtClean="0">
                <a:ln>
                  <a:noFill/>
                </a:ln>
                <a:solidFill>
                  <a:schemeClr val="accent5"/>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600" b="0" i="0" u="none" strike="noStrike" kern="1200" cap="none" spc="0" normalizeH="0" baseline="0" noProof="0" dirty="0" smtClean="0">
              <a:ln>
                <a:noFill/>
              </a:ln>
              <a:solidFill>
                <a:schemeClr val="accent5"/>
              </a:solidFill>
              <a:effectLst/>
              <a:uLnTx/>
              <a:uFillTx/>
              <a:latin typeface="+mn-lt"/>
              <a:ea typeface="+mn-ea"/>
              <a:cs typeface="+mn-cs"/>
            </a:endParaRPr>
          </a:p>
        </p:txBody>
      </p:sp>
      <p:cxnSp>
        <p:nvCxnSpPr>
          <p:cNvPr id="15" name="Connettore 1 14"/>
          <p:cNvCxnSpPr/>
          <p:nvPr/>
        </p:nvCxnSpPr>
        <p:spPr>
          <a:xfrm>
            <a:off x="278606" y="6660356"/>
            <a:ext cx="9466039" cy="0"/>
          </a:xfrm>
          <a:prstGeom prst="line">
            <a:avLst/>
          </a:prstGeom>
          <a:ln w="19050" cap="rnd">
            <a:solidFill>
              <a:srgbClr val="373838"/>
            </a:solidFill>
          </a:ln>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2480" y="6126781"/>
            <a:ext cx="2007510" cy="533575"/>
          </a:xfrm>
          <a:prstGeom prst="rect">
            <a:avLst/>
          </a:prstGeom>
        </p:spPr>
      </p:pic>
      <p:cxnSp>
        <p:nvCxnSpPr>
          <p:cNvPr id="12" name="Connettore 1 14"/>
          <p:cNvCxnSpPr/>
          <p:nvPr userDrawn="1"/>
        </p:nvCxnSpPr>
        <p:spPr>
          <a:xfrm>
            <a:off x="278606" y="980730"/>
            <a:ext cx="9466039" cy="0"/>
          </a:xfrm>
          <a:prstGeom prst="line">
            <a:avLst/>
          </a:prstGeom>
          <a:ln w="19050" cap="rnd">
            <a:solidFill>
              <a:srgbClr val="373838"/>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46217646-2F71-8949-B368-1F49C5F36C10}" type="datetimeFigureOut">
              <a:rPr lang="en-US" smtClean="0"/>
              <a:t>6/27/17</a:t>
            </a:fld>
            <a:endParaRPr lang="en-US"/>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130454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de-CH" smtClean="0"/>
              <a:t>Click to edit Master title style</a:t>
            </a:r>
            <a:endParaRPr lang="en-US"/>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6217646-2F71-8949-B368-1F49C5F36C10}" type="datetimeFigureOut">
              <a:rPr lang="en-US" smtClean="0"/>
              <a:t>6/27/17</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19281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de-CH" smtClean="0"/>
              <a:t>Click to edit Master title style</a:t>
            </a:r>
            <a:endParaRPr lang="en-US"/>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46217646-2F71-8949-B368-1F49C5F36C10}" type="datetimeFigureOut">
              <a:rPr lang="en-US" smtClean="0"/>
              <a:t>6/27/17</a:t>
            </a:fld>
            <a:endParaRPr lang="en-US"/>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28809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989" y="274638"/>
            <a:ext cx="8914022" cy="505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43549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725537" y="178594"/>
            <a:ext cx="8454926" cy="1518047"/>
          </a:xfrm>
          <a:prstGeom prst="rect">
            <a:avLst/>
          </a:prstGeom>
        </p:spPr>
        <p:txBody>
          <a:bodyPr/>
          <a:lstStyle/>
          <a:p>
            <a:r>
              <a:t>Title Text</a:t>
            </a:r>
          </a:p>
        </p:txBody>
      </p:sp>
      <p:sp>
        <p:nvSpPr>
          <p:cNvPr id="57" name="Body Level One…"/>
          <p:cNvSpPr txBox="1">
            <a:spLocks noGrp="1"/>
          </p:cNvSpPr>
          <p:nvPr>
            <p:ph type="body" idx="1"/>
          </p:nvPr>
        </p:nvSpPr>
        <p:spPr>
          <a:xfrm>
            <a:off x="725537" y="1821656"/>
            <a:ext cx="8454926" cy="442019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4820830" y="6536531"/>
            <a:ext cx="259182" cy="2280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034397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Lst>
  <p:timing>
    <p:tnLst>
      <p:par>
        <p:cTn id="1" dur="indefinite" restart="never" nodeType="tmRoot"/>
      </p:par>
    </p:tnLst>
  </p:timing>
  <p:txStyles>
    <p:titleStyle>
      <a:lvl1pPr algn="l" defTabSz="914400" rtl="0" eaLnBrk="1" latinLnBrk="0" hangingPunct="1">
        <a:spcBef>
          <a:spcPct val="0"/>
        </a:spcBef>
        <a:buNone/>
        <a:defRPr sz="2200" kern="1200">
          <a:solidFill>
            <a:schemeClr val="tx1"/>
          </a:solidFill>
          <a:latin typeface="+mj-lt"/>
          <a:ea typeface="+mj-ea"/>
          <a:cs typeface="+mj-cs"/>
        </a:defRPr>
      </a:lvl1pPr>
    </p:titleStyle>
    <p:bodyStyle>
      <a:lvl1pPr marL="95250" indent="-9525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180975" indent="-85725"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276225" indent="-9525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352425" indent="-85725"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457200" indent="-9525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oleObject" Target="../embeddings/oleObject1.bin"/><Relationship Id="rId5" Type="http://schemas.openxmlformats.org/officeDocument/2006/relationships/image" Target="../media/image16.em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4.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emf"/><Relationship Id="rId6" Type="http://schemas.openxmlformats.org/officeDocument/2006/relationships/image" Target="../media/image25.emf"/><Relationship Id="rId7" Type="http://schemas.openxmlformats.org/officeDocument/2006/relationships/image" Target="../media/image32.emf"/><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33" y="1286935"/>
            <a:ext cx="8229600" cy="474133"/>
          </a:xfrm>
        </p:spPr>
        <p:txBody>
          <a:bodyPr>
            <a:normAutofit fontScale="90000"/>
          </a:bodyPr>
          <a:lstStyle/>
          <a:p>
            <a:pPr algn="ctr"/>
            <a:r>
              <a:rPr lang="en-US" sz="2700" b="1" dirty="0" smtClean="0">
                <a:solidFill>
                  <a:srgbClr val="C00000"/>
                </a:solidFill>
              </a:rPr>
              <a:t>The </a:t>
            </a:r>
            <a:r>
              <a:rPr lang="en-US" sz="2700" b="1" dirty="0">
                <a:solidFill>
                  <a:srgbClr val="C00000"/>
                </a:solidFill>
              </a:rPr>
              <a:t>International </a:t>
            </a:r>
            <a:r>
              <a:rPr lang="en-US" sz="2700" b="1" dirty="0" smtClean="0">
                <a:solidFill>
                  <a:srgbClr val="C00000"/>
                </a:solidFill>
              </a:rPr>
              <a:t>Cooperation Roundtable: The Human Factor </a:t>
            </a:r>
            <a:r>
              <a:rPr lang="en-US" sz="2700" b="1" dirty="0">
                <a:solidFill>
                  <a:srgbClr val="C00000"/>
                </a:solidFill>
              </a:rPr>
              <a:t/>
            </a:r>
            <a:br>
              <a:rPr lang="en-US" sz="2700" b="1" dirty="0">
                <a:solidFill>
                  <a:srgbClr val="C00000"/>
                </a:solidFill>
              </a:rPr>
            </a:br>
            <a:r>
              <a:rPr lang="en-US" dirty="0"/>
              <a:t/>
            </a:r>
            <a:br>
              <a:rPr lang="en-US" dirty="0"/>
            </a:br>
            <a:r>
              <a:rPr lang="en-US" dirty="0"/>
              <a:t/>
            </a:r>
            <a:br>
              <a:rPr lang="en-US" dirty="0"/>
            </a:br>
            <a:r>
              <a:rPr lang="en-US" dirty="0" smtClean="0"/>
              <a:t>Tel Aviv University 26 June 2017</a:t>
            </a:r>
            <a:br>
              <a:rPr lang="en-US" dirty="0" smtClean="0"/>
            </a:br>
            <a:r>
              <a:rPr lang="de-DE" sz="2000" b="1" dirty="0">
                <a:solidFill>
                  <a:schemeClr val="tx2"/>
                </a:solidFill>
              </a:rPr>
              <a:t/>
            </a:r>
            <a:br>
              <a:rPr lang="de-DE" sz="2000" b="1" dirty="0">
                <a:solidFill>
                  <a:schemeClr val="tx2"/>
                </a:solidFill>
              </a:rPr>
            </a:br>
            <a:r>
              <a:rPr lang="de-DE" sz="1800" dirty="0"/>
              <a:t>Dr. Daniel Stauffacher, </a:t>
            </a:r>
            <a:r>
              <a:rPr lang="de-DE" sz="1800" dirty="0" err="1"/>
              <a:t>President</a:t>
            </a:r>
            <a:r>
              <a:rPr lang="de-DE" sz="1800" dirty="0"/>
              <a:t>, ICT4Peace </a:t>
            </a:r>
            <a:r>
              <a:rPr lang="de-DE" sz="1800" dirty="0" err="1"/>
              <a:t>Foundation</a:t>
            </a:r>
            <a:r>
              <a:rPr lang="de-DE" sz="1800" dirty="0"/>
              <a:t/>
            </a:r>
            <a:br>
              <a:rPr lang="de-DE" sz="1800" dirty="0"/>
            </a:br>
            <a:r>
              <a:rPr lang="de-DE" sz="1800" dirty="0"/>
              <a:t>www.ict4peace.org</a:t>
            </a:r>
            <a:r>
              <a:rPr lang="de-DE" dirty="0"/>
              <a:t/>
            </a:r>
            <a:br>
              <a:rPr lang="de-DE" dirty="0"/>
            </a:br>
            <a:r>
              <a:rPr lang="de-DE" sz="1800" b="1" dirty="0" smtClean="0">
                <a:solidFill>
                  <a:schemeClr val="tx2"/>
                </a:solidFill>
              </a:rPr>
              <a:t> </a:t>
            </a:r>
            <a:r>
              <a:rPr lang="de-DE" sz="1600" dirty="0"/>
              <a:t/>
            </a:r>
            <a:br>
              <a:rPr lang="de-DE" sz="1600" dirty="0"/>
            </a:br>
            <a:endParaRPr lang="en-US" sz="1600" b="1" dirty="0">
              <a:solidFill>
                <a:srgbClr val="AE0400"/>
              </a:solidFill>
            </a:endParaRPr>
          </a:p>
        </p:txBody>
      </p:sp>
      <p:sp>
        <p:nvSpPr>
          <p:cNvPr id="3" name="Content Placeholder 2"/>
          <p:cNvSpPr>
            <a:spLocks noGrp="1"/>
          </p:cNvSpPr>
          <p:nvPr>
            <p:ph idx="1"/>
          </p:nvPr>
        </p:nvSpPr>
        <p:spPr>
          <a:xfrm>
            <a:off x="2937933" y="2411148"/>
            <a:ext cx="2184400" cy="45719"/>
          </a:xfrm>
        </p:spPr>
        <p:txBody>
          <a:bodyPr>
            <a:normAutofit fontScale="25000" lnSpcReduction="20000"/>
          </a:bodyPr>
          <a:lstStyle/>
          <a:p>
            <a:endParaRPr lang="de-DE" sz="1600" dirty="0"/>
          </a:p>
          <a:p>
            <a:endParaRPr lang="en-US" sz="1600" b="1" dirty="0"/>
          </a:p>
          <a:p>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26616" y="4902199"/>
            <a:ext cx="2591435" cy="690880"/>
          </a:xfrm>
          <a:prstGeom prst="rect">
            <a:avLst/>
          </a:prstGeom>
          <a:noFill/>
          <a:ln>
            <a:noFill/>
          </a:ln>
        </p:spPr>
      </p:pic>
    </p:spTree>
    <p:extLst>
      <p:ext uri="{BB962C8B-B14F-4D97-AF65-F5344CB8AC3E}">
        <p14:creationId xmlns:p14="http://schemas.microsoft.com/office/powerpoint/2010/main" val="149840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Why?"/>
          <p:cNvSpPr txBox="1">
            <a:spLocks noGrp="1"/>
          </p:cNvSpPr>
          <p:nvPr>
            <p:ph type="title"/>
          </p:nvPr>
        </p:nvSpPr>
        <p:spPr>
          <a:xfrm>
            <a:off x="725537" y="178595"/>
            <a:ext cx="8454926" cy="730126"/>
          </a:xfrm>
          <a:prstGeom prst="rect">
            <a:avLst/>
          </a:prstGeom>
        </p:spPr>
        <p:txBody>
          <a:bodyPr>
            <a:normAutofit/>
          </a:bodyPr>
          <a:lstStyle/>
          <a:p>
            <a:pPr algn="ctr"/>
            <a:r>
              <a:rPr sz="3094" dirty="0">
                <a:solidFill>
                  <a:srgbClr val="C00000"/>
                </a:solidFill>
              </a:rPr>
              <a:t>Why?</a:t>
            </a:r>
          </a:p>
        </p:txBody>
      </p:sp>
      <p:sp>
        <p:nvSpPr>
          <p:cNvPr id="126" name="Paradoxically, efficient and effective responses, risk management and decision making is proving ever more elusive as more and more information surrounds us.…"/>
          <p:cNvSpPr txBox="1">
            <a:spLocks noGrp="1"/>
          </p:cNvSpPr>
          <p:nvPr>
            <p:ph type="body" idx="1"/>
          </p:nvPr>
        </p:nvSpPr>
        <p:spPr>
          <a:xfrm>
            <a:off x="725537" y="908722"/>
            <a:ext cx="8454926" cy="5688630"/>
          </a:xfrm>
          <a:prstGeom prst="rect">
            <a:avLst/>
          </a:prstGeom>
        </p:spPr>
        <p:txBody>
          <a:bodyPr/>
          <a:lstStyle/>
          <a:p>
            <a:pPr marL="300026" indent="-300026" defTabSz="394320">
              <a:spcBef>
                <a:spcPts val="2812"/>
              </a:spcBef>
              <a:defRPr sz="3072"/>
            </a:pPr>
            <a:r>
              <a:rPr sz="2000" dirty="0">
                <a:solidFill>
                  <a:srgbClr val="C00000"/>
                </a:solidFill>
              </a:rPr>
              <a:t>Paradoxically, </a:t>
            </a:r>
            <a:r>
              <a:rPr sz="2000" dirty="0"/>
              <a:t>efficient and effective responses, risk management and decision making is proving ever more </a:t>
            </a:r>
            <a:r>
              <a:rPr sz="2000" dirty="0">
                <a:solidFill>
                  <a:srgbClr val="C00000"/>
                </a:solidFill>
              </a:rPr>
              <a:t>elusive as more and more information surrounds us</a:t>
            </a:r>
            <a:r>
              <a:rPr sz="2000" dirty="0" smtClean="0"/>
              <a:t>.</a:t>
            </a:r>
            <a:endParaRPr lang="de-CH" sz="2000" dirty="0" smtClean="0"/>
          </a:p>
          <a:p>
            <a:pPr marL="271899" indent="-271899" defTabSz="357353">
              <a:spcBef>
                <a:spcPts val="2531"/>
              </a:spcBef>
              <a:defRPr sz="2784"/>
            </a:pPr>
            <a:r>
              <a:rPr lang="de-CH" sz="2000" dirty="0" err="1"/>
              <a:t>Actors</a:t>
            </a:r>
            <a:r>
              <a:rPr lang="de-CH" sz="2000" dirty="0"/>
              <a:t> </a:t>
            </a:r>
            <a:r>
              <a:rPr lang="de-CH" sz="2000" dirty="0" err="1"/>
              <a:t>with</a:t>
            </a:r>
            <a:r>
              <a:rPr lang="de-CH" sz="2000" dirty="0"/>
              <a:t> </a:t>
            </a:r>
            <a:r>
              <a:rPr lang="de-CH" sz="2000" dirty="0" err="1"/>
              <a:t>the</a:t>
            </a:r>
            <a:r>
              <a:rPr lang="de-CH" sz="2000" dirty="0"/>
              <a:t> </a:t>
            </a:r>
            <a:r>
              <a:rPr lang="de-CH" sz="2000" dirty="0" err="1"/>
              <a:t>capability</a:t>
            </a:r>
            <a:r>
              <a:rPr lang="de-CH" sz="2000" dirty="0"/>
              <a:t> </a:t>
            </a:r>
            <a:r>
              <a:rPr lang="de-CH" sz="2000" dirty="0" err="1"/>
              <a:t>to</a:t>
            </a:r>
            <a:r>
              <a:rPr lang="de-CH" sz="2000" dirty="0"/>
              <a:t> </a:t>
            </a:r>
            <a:r>
              <a:rPr lang="de-CH" sz="2000" dirty="0" err="1">
                <a:solidFill>
                  <a:srgbClr val="C00000"/>
                </a:solidFill>
              </a:rPr>
              <a:t>rapidly</a:t>
            </a:r>
            <a:r>
              <a:rPr lang="de-CH" sz="2000" dirty="0">
                <a:solidFill>
                  <a:srgbClr val="C00000"/>
                </a:solidFill>
              </a:rPr>
              <a:t> </a:t>
            </a:r>
            <a:r>
              <a:rPr lang="de-CH" sz="2000" dirty="0" err="1">
                <a:solidFill>
                  <a:srgbClr val="C00000"/>
                </a:solidFill>
              </a:rPr>
              <a:t>spread</a:t>
            </a:r>
            <a:r>
              <a:rPr lang="de-CH" sz="2000" dirty="0">
                <a:solidFill>
                  <a:srgbClr val="C00000"/>
                </a:solidFill>
              </a:rPr>
              <a:t> </a:t>
            </a:r>
            <a:r>
              <a:rPr lang="de-CH" sz="2000" dirty="0" err="1">
                <a:solidFill>
                  <a:srgbClr val="C00000"/>
                </a:solidFill>
              </a:rPr>
              <a:t>disinformation</a:t>
            </a:r>
            <a:r>
              <a:rPr lang="de-CH" sz="2000" dirty="0">
                <a:solidFill>
                  <a:srgbClr val="C00000"/>
                </a:solidFill>
              </a:rPr>
              <a:t> &amp; </a:t>
            </a:r>
            <a:r>
              <a:rPr lang="de-CH" sz="2000" dirty="0" err="1">
                <a:solidFill>
                  <a:srgbClr val="C00000"/>
                </a:solidFill>
              </a:rPr>
              <a:t>misinformation</a:t>
            </a:r>
            <a:r>
              <a:rPr lang="de-CH" sz="2000" dirty="0">
                <a:solidFill>
                  <a:srgbClr val="C00000"/>
                </a:solidFill>
              </a:rPr>
              <a:t>,</a:t>
            </a:r>
            <a:r>
              <a:rPr lang="de-CH" sz="2000" dirty="0"/>
              <a:t> </a:t>
            </a:r>
            <a:r>
              <a:rPr lang="de-CH" sz="2000" dirty="0" err="1"/>
              <a:t>with</a:t>
            </a:r>
            <a:r>
              <a:rPr lang="de-CH" sz="2000" dirty="0"/>
              <a:t> a </a:t>
            </a:r>
            <a:r>
              <a:rPr lang="de-CH" sz="2000" dirty="0" err="1"/>
              <a:t>view</a:t>
            </a:r>
            <a:r>
              <a:rPr lang="de-CH" sz="2000" dirty="0"/>
              <a:t> </a:t>
            </a:r>
            <a:r>
              <a:rPr lang="de-CH" sz="2000" dirty="0" err="1"/>
              <a:t>to</a:t>
            </a:r>
            <a:r>
              <a:rPr lang="de-CH" sz="2000" dirty="0"/>
              <a:t> </a:t>
            </a:r>
            <a:r>
              <a:rPr lang="de-CH" sz="2000" dirty="0" err="1"/>
              <a:t>sociopolitical</a:t>
            </a:r>
            <a:r>
              <a:rPr lang="de-CH" sz="2000" dirty="0"/>
              <a:t> </a:t>
            </a:r>
            <a:r>
              <a:rPr lang="de-CH" sz="2000" dirty="0" err="1"/>
              <a:t>disruption</a:t>
            </a:r>
            <a:endParaRPr lang="de-CH" sz="2000" dirty="0"/>
          </a:p>
          <a:p>
            <a:pPr marL="300026" indent="-300026" defTabSz="394320">
              <a:spcBef>
                <a:spcPts val="2812"/>
              </a:spcBef>
              <a:defRPr sz="3072"/>
            </a:pPr>
            <a:r>
              <a:rPr sz="2000" dirty="0" smtClean="0">
                <a:solidFill>
                  <a:srgbClr val="C00000"/>
                </a:solidFill>
              </a:rPr>
              <a:t>The </a:t>
            </a:r>
            <a:r>
              <a:rPr sz="2000" dirty="0">
                <a:solidFill>
                  <a:srgbClr val="C00000"/>
                </a:solidFill>
              </a:rPr>
              <a:t>challenge around differentiating signals from noise </a:t>
            </a:r>
            <a:r>
              <a:rPr sz="2000" dirty="0"/>
              <a:t>is significant in our social media age.</a:t>
            </a:r>
          </a:p>
          <a:p>
            <a:pPr marL="300026" indent="-300026" defTabSz="394320">
              <a:spcBef>
                <a:spcPts val="2812"/>
              </a:spcBef>
              <a:defRPr sz="3072"/>
            </a:pPr>
            <a:r>
              <a:rPr sz="2000" dirty="0"/>
              <a:t>Everyone - parent, teacher, caregiver, activist, professional, humanitarian, lawyer, journalist, citizen - is a decision-maker. </a:t>
            </a:r>
            <a:r>
              <a:rPr sz="2000" dirty="0">
                <a:solidFill>
                  <a:srgbClr val="C00000"/>
                </a:solidFill>
              </a:rPr>
              <a:t>Media literacy - the ability to critically question the media we consume - is critical in a post-factual age where weaponized bots and other technologies hack our elections, society and politics</a:t>
            </a:r>
            <a:r>
              <a:rPr sz="2000" dirty="0"/>
              <a:t>. </a:t>
            </a:r>
            <a:endParaRPr lang="de-CH" sz="2000" dirty="0" smtClean="0"/>
          </a:p>
          <a:p>
            <a:pPr marL="300026" indent="-300026" defTabSz="394320">
              <a:spcBef>
                <a:spcPts val="2812"/>
              </a:spcBef>
              <a:defRPr sz="3072"/>
            </a:pPr>
            <a:r>
              <a:rPr lang="de-CH" sz="2000" dirty="0">
                <a:solidFill>
                  <a:srgbClr val="C00000"/>
                </a:solidFill>
              </a:rPr>
              <a:t>The </a:t>
            </a:r>
            <a:r>
              <a:rPr lang="de-CH" sz="2000" dirty="0" err="1">
                <a:solidFill>
                  <a:srgbClr val="C00000"/>
                </a:solidFill>
              </a:rPr>
              <a:t>inability</a:t>
            </a:r>
            <a:r>
              <a:rPr lang="de-CH" sz="2000" dirty="0">
                <a:solidFill>
                  <a:srgbClr val="C00000"/>
                </a:solidFill>
              </a:rPr>
              <a:t> </a:t>
            </a:r>
            <a:r>
              <a:rPr lang="de-CH" sz="2000" dirty="0" err="1">
                <a:solidFill>
                  <a:srgbClr val="C00000"/>
                </a:solidFill>
              </a:rPr>
              <a:t>for</a:t>
            </a:r>
            <a:r>
              <a:rPr lang="de-CH" sz="2000" dirty="0">
                <a:solidFill>
                  <a:srgbClr val="C00000"/>
                </a:solidFill>
              </a:rPr>
              <a:t> </a:t>
            </a:r>
            <a:r>
              <a:rPr lang="de-CH" sz="2000" dirty="0" err="1">
                <a:solidFill>
                  <a:srgbClr val="C00000"/>
                </a:solidFill>
              </a:rPr>
              <a:t>institutions</a:t>
            </a:r>
            <a:r>
              <a:rPr lang="de-CH" sz="2000" dirty="0">
                <a:solidFill>
                  <a:srgbClr val="C00000"/>
                </a:solidFill>
              </a:rPr>
              <a:t> </a:t>
            </a:r>
            <a:r>
              <a:rPr lang="de-CH" sz="2000" dirty="0" err="1">
                <a:solidFill>
                  <a:srgbClr val="C00000"/>
                </a:solidFill>
              </a:rPr>
              <a:t>and</a:t>
            </a:r>
            <a:r>
              <a:rPr lang="de-CH" sz="2000" dirty="0">
                <a:solidFill>
                  <a:srgbClr val="C00000"/>
                </a:solidFill>
              </a:rPr>
              <a:t> </a:t>
            </a:r>
            <a:r>
              <a:rPr lang="de-CH" sz="2000" dirty="0" err="1">
                <a:solidFill>
                  <a:srgbClr val="C00000"/>
                </a:solidFill>
              </a:rPr>
              <a:t>individuals</a:t>
            </a:r>
            <a:r>
              <a:rPr lang="de-CH" sz="2000" dirty="0">
                <a:solidFill>
                  <a:srgbClr val="C00000"/>
                </a:solidFill>
              </a:rPr>
              <a:t> </a:t>
            </a:r>
            <a:r>
              <a:rPr lang="de-CH" sz="2000" dirty="0" err="1">
                <a:solidFill>
                  <a:srgbClr val="C00000"/>
                </a:solidFill>
              </a:rPr>
              <a:t>to</a:t>
            </a:r>
            <a:r>
              <a:rPr lang="de-CH" sz="2000" dirty="0">
                <a:solidFill>
                  <a:srgbClr val="C00000"/>
                </a:solidFill>
              </a:rPr>
              <a:t> </a:t>
            </a:r>
            <a:r>
              <a:rPr lang="de-CH" sz="2000" dirty="0" err="1">
                <a:solidFill>
                  <a:srgbClr val="C00000"/>
                </a:solidFill>
              </a:rPr>
              <a:t>keep</a:t>
            </a:r>
            <a:r>
              <a:rPr lang="de-CH" sz="2000" dirty="0">
                <a:solidFill>
                  <a:srgbClr val="C00000"/>
                </a:solidFill>
              </a:rPr>
              <a:t> </a:t>
            </a:r>
            <a:r>
              <a:rPr lang="de-CH" sz="2000" dirty="0" err="1">
                <a:solidFill>
                  <a:srgbClr val="C00000"/>
                </a:solidFill>
              </a:rPr>
              <a:t>pace</a:t>
            </a:r>
            <a:r>
              <a:rPr lang="de-CH" sz="2000" dirty="0">
                <a:solidFill>
                  <a:srgbClr val="C00000"/>
                </a:solidFill>
              </a:rPr>
              <a:t> </a:t>
            </a:r>
            <a:r>
              <a:rPr lang="de-CH" sz="2000" dirty="0" err="1">
                <a:solidFill>
                  <a:srgbClr val="C00000"/>
                </a:solidFill>
              </a:rPr>
              <a:t>with</a:t>
            </a:r>
            <a:r>
              <a:rPr lang="de-CH" sz="2000" dirty="0">
                <a:solidFill>
                  <a:srgbClr val="C00000"/>
                </a:solidFill>
              </a:rPr>
              <a:t> </a:t>
            </a:r>
            <a:r>
              <a:rPr lang="de-CH" sz="2000" dirty="0" err="1">
                <a:solidFill>
                  <a:srgbClr val="C00000"/>
                </a:solidFill>
              </a:rPr>
              <a:t>the</a:t>
            </a:r>
            <a:r>
              <a:rPr lang="de-CH" sz="2000" dirty="0">
                <a:solidFill>
                  <a:srgbClr val="C00000"/>
                </a:solidFill>
              </a:rPr>
              <a:t> </a:t>
            </a:r>
            <a:r>
              <a:rPr lang="de-CH" sz="2000" dirty="0" err="1">
                <a:solidFill>
                  <a:srgbClr val="C00000"/>
                </a:solidFill>
              </a:rPr>
              <a:t>information</a:t>
            </a:r>
            <a:r>
              <a:rPr lang="de-CH" sz="2000" dirty="0">
                <a:solidFill>
                  <a:srgbClr val="C00000"/>
                </a:solidFill>
              </a:rPr>
              <a:t> </a:t>
            </a:r>
            <a:r>
              <a:rPr lang="de-CH" sz="2000" dirty="0" err="1">
                <a:solidFill>
                  <a:srgbClr val="C00000"/>
                </a:solidFill>
              </a:rPr>
              <a:t>landscape</a:t>
            </a:r>
            <a:endParaRPr lang="de-CH" sz="2000" dirty="0"/>
          </a:p>
          <a:p>
            <a:pPr marL="300026" indent="-300026" defTabSz="394320">
              <a:spcBef>
                <a:spcPts val="2812"/>
              </a:spcBef>
              <a:defRPr sz="3072"/>
            </a:pPr>
            <a:endParaRPr sz="2400" dirty="0"/>
          </a:p>
        </p:txBody>
      </p:sp>
    </p:spTree>
    <p:extLst>
      <p:ext uri="{BB962C8B-B14F-4D97-AF65-F5344CB8AC3E}">
        <p14:creationId xmlns:p14="http://schemas.microsoft.com/office/powerpoint/2010/main" val="21083388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1"/>
            <a:ext cx="7094542" cy="474133"/>
          </a:xfrm>
        </p:spPr>
        <p:txBody>
          <a:bodyPr>
            <a:normAutofit/>
          </a:bodyPr>
          <a:lstStyle/>
          <a:p>
            <a:endParaRPr lang="en-US" dirty="0">
              <a:solidFill>
                <a:srgbClr val="FF0000"/>
              </a:solidFill>
            </a:endParaRPr>
          </a:p>
        </p:txBody>
      </p:sp>
      <p:sp>
        <p:nvSpPr>
          <p:cNvPr id="3" name="Content Placeholder 2"/>
          <p:cNvSpPr>
            <a:spLocks noGrp="1"/>
          </p:cNvSpPr>
          <p:nvPr>
            <p:ph idx="1"/>
          </p:nvPr>
        </p:nvSpPr>
        <p:spPr>
          <a:xfrm>
            <a:off x="838200" y="457201"/>
            <a:ext cx="8229600" cy="5367867"/>
          </a:xfrm>
        </p:spPr>
        <p:txBody>
          <a:bodyPr>
            <a:normAutofit/>
          </a:bodyPr>
          <a:lstStyle/>
          <a:p>
            <a:pPr marL="0" indent="0">
              <a:buNone/>
            </a:pPr>
            <a:r>
              <a:rPr lang="en-US" sz="800" dirty="0"/>
              <a:t>	</a:t>
            </a:r>
            <a:endParaRPr lang="en-US" sz="1600" b="1" dirty="0"/>
          </a:p>
        </p:txBody>
      </p:sp>
      <p:pic>
        <p:nvPicPr>
          <p:cNvPr id="4" name="Picture 3"/>
          <p:cNvPicPr>
            <a:picLocks noChangeAspect="1"/>
          </p:cNvPicPr>
          <p:nvPr/>
        </p:nvPicPr>
        <p:blipFill>
          <a:blip r:embed="rId2"/>
          <a:stretch>
            <a:fillRect/>
          </a:stretch>
        </p:blipFill>
        <p:spPr>
          <a:xfrm>
            <a:off x="1168400" y="0"/>
            <a:ext cx="7550010" cy="5792400"/>
          </a:xfrm>
          <a:prstGeom prst="rect">
            <a:avLst/>
          </a:prstGeom>
        </p:spPr>
      </p:pic>
      <p:sp>
        <p:nvSpPr>
          <p:cNvPr id="5" name="TextBox 4"/>
          <p:cNvSpPr txBox="1"/>
          <p:nvPr/>
        </p:nvSpPr>
        <p:spPr>
          <a:xfrm>
            <a:off x="905933" y="5832156"/>
            <a:ext cx="8815234" cy="577081"/>
          </a:xfrm>
          <a:prstGeom prst="rect">
            <a:avLst/>
          </a:prstGeom>
          <a:noFill/>
        </p:spPr>
        <p:txBody>
          <a:bodyPr wrap="none" rtlCol="0">
            <a:spAutoFit/>
          </a:bodyPr>
          <a:lstStyle/>
          <a:p>
            <a:r>
              <a:rPr lang="en-US" sz="1050" b="1" dirty="0"/>
              <a:t>See Article by Barbara Weekes et al (2011): “Getting down to Business – Realistic Goals for the Promotion of Peace in the Cyberspace:</a:t>
            </a:r>
          </a:p>
          <a:p>
            <a:r>
              <a:rPr lang="en-US" sz="1050" b="1" dirty="0"/>
              <a:t>http://ict4peace.org/￼getting-down-to-business-realistic-goals-for-the-promotion-of-peace-in-cyber-space/</a:t>
            </a:r>
          </a:p>
          <a:p>
            <a:r>
              <a:rPr lang="en-US" sz="1050" b="1" dirty="0"/>
              <a:t>See list of articles by ICT4Peace on rights and security in the cyberspace: http://ict4peace.org/?p=1076.</a:t>
            </a:r>
          </a:p>
        </p:txBody>
      </p:sp>
    </p:spTree>
    <p:extLst>
      <p:ext uri="{BB962C8B-B14F-4D97-AF65-F5344CB8AC3E}">
        <p14:creationId xmlns:p14="http://schemas.microsoft.com/office/powerpoint/2010/main" val="167721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37" y="1611821"/>
            <a:ext cx="3226987" cy="3884400"/>
          </a:xfrm>
          <a:prstGeom prst="rect">
            <a:avLst/>
          </a:prstGeom>
        </p:spPr>
      </p:pic>
      <p:pic>
        <p:nvPicPr>
          <p:cNvPr id="4" name="Picture 3"/>
          <p:cNvPicPr>
            <a:picLocks noChangeAspect="1"/>
          </p:cNvPicPr>
          <p:nvPr/>
        </p:nvPicPr>
        <p:blipFill>
          <a:blip r:embed="rId3"/>
          <a:stretch>
            <a:fillRect/>
          </a:stretch>
        </p:blipFill>
        <p:spPr>
          <a:xfrm>
            <a:off x="3294924" y="1611821"/>
            <a:ext cx="3243970" cy="3884400"/>
          </a:xfrm>
          <a:prstGeom prst="rect">
            <a:avLst/>
          </a:prstGeom>
        </p:spPr>
      </p:pic>
      <p:pic>
        <p:nvPicPr>
          <p:cNvPr id="6" name="Picture 5"/>
          <p:cNvPicPr>
            <a:picLocks noChangeAspect="1"/>
          </p:cNvPicPr>
          <p:nvPr/>
        </p:nvPicPr>
        <p:blipFill>
          <a:blip r:embed="rId4"/>
          <a:stretch>
            <a:fillRect/>
          </a:stretch>
        </p:blipFill>
        <p:spPr>
          <a:xfrm>
            <a:off x="6753728" y="1611822"/>
            <a:ext cx="3054613" cy="3884399"/>
          </a:xfrm>
          <a:prstGeom prst="rect">
            <a:avLst/>
          </a:prstGeom>
        </p:spPr>
      </p:pic>
      <p:sp>
        <p:nvSpPr>
          <p:cNvPr id="7" name="TextBox 6"/>
          <p:cNvSpPr txBox="1"/>
          <p:nvPr/>
        </p:nvSpPr>
        <p:spPr>
          <a:xfrm>
            <a:off x="50953" y="249154"/>
            <a:ext cx="9855048" cy="830997"/>
          </a:xfrm>
          <a:prstGeom prst="rect">
            <a:avLst/>
          </a:prstGeom>
          <a:noFill/>
        </p:spPr>
        <p:txBody>
          <a:bodyPr wrap="square" rtlCol="0">
            <a:spAutoFit/>
          </a:bodyPr>
          <a:lstStyle/>
          <a:p>
            <a:pPr algn="ctr"/>
            <a:r>
              <a:rPr lang="en-US" sz="2400" b="1" dirty="0" smtClean="0">
                <a:solidFill>
                  <a:srgbClr val="AE0400"/>
                </a:solidFill>
              </a:rPr>
              <a:t>ICT4Peace Policy Research and Capacity Building on Peace, Trust and Security in Cyberspace</a:t>
            </a:r>
            <a:endParaRPr lang="en-US" sz="2400" b="1" dirty="0">
              <a:solidFill>
                <a:srgbClr val="AE0400"/>
              </a:solidFill>
            </a:endParaRPr>
          </a:p>
        </p:txBody>
      </p:sp>
    </p:spTree>
    <p:extLst>
      <p:ext uri="{BB962C8B-B14F-4D97-AF65-F5344CB8AC3E}">
        <p14:creationId xmlns:p14="http://schemas.microsoft.com/office/powerpoint/2010/main" val="335431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6869" b="16869"/>
          <a:stretch>
            <a:fillRect/>
          </a:stretch>
        </p:blipFill>
        <p:spPr>
          <a:xfrm>
            <a:off x="495300" y="274639"/>
            <a:ext cx="8915400" cy="5851525"/>
          </a:xfrm>
        </p:spPr>
      </p:pic>
      <p:pic>
        <p:nvPicPr>
          <p:cNvPr id="5" name="Picture 4"/>
          <p:cNvPicPr>
            <a:picLocks noChangeAspect="1"/>
          </p:cNvPicPr>
          <p:nvPr/>
        </p:nvPicPr>
        <p:blipFill>
          <a:blip r:embed="rId3"/>
          <a:stretch>
            <a:fillRect/>
          </a:stretch>
        </p:blipFill>
        <p:spPr>
          <a:xfrm>
            <a:off x="481542" y="0"/>
            <a:ext cx="8941434" cy="6858000"/>
          </a:xfrm>
          <a:prstGeom prst="rect">
            <a:avLst/>
          </a:prstGeom>
        </p:spPr>
      </p:pic>
      <p:pic>
        <p:nvPicPr>
          <p:cNvPr id="3" name="Picture 2"/>
          <p:cNvPicPr>
            <a:picLocks noChangeAspect="1"/>
          </p:cNvPicPr>
          <p:nvPr/>
        </p:nvPicPr>
        <p:blipFill>
          <a:blip r:embed="rId4"/>
          <a:stretch>
            <a:fillRect/>
          </a:stretch>
        </p:blipFill>
        <p:spPr>
          <a:xfrm>
            <a:off x="0" y="774700"/>
            <a:ext cx="9906000" cy="5298112"/>
          </a:xfrm>
          <a:prstGeom prst="rect">
            <a:avLst/>
          </a:prstGeom>
        </p:spPr>
      </p:pic>
    </p:spTree>
    <p:extLst>
      <p:ext uri="{BB962C8B-B14F-4D97-AF65-F5344CB8AC3E}">
        <p14:creationId xmlns:p14="http://schemas.microsoft.com/office/powerpoint/2010/main" val="114022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bwMode="auto">
          <a:xfrm>
            <a:off x="495989" y="520965"/>
            <a:ext cx="8914022" cy="5843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37" tIns="32118" rIns="64237" bIns="32118" numCol="1" anchor="t" anchorCtr="0" compatLnSpc="1">
            <a:prstTxWarp prst="textNoShape">
              <a:avLst/>
            </a:prstTxWarp>
            <a:normAutofit/>
          </a:bodyPr>
          <a:lstStyle/>
          <a:p>
            <a:pPr algn="ctr" eaLnBrk="1" hangingPunct="1"/>
            <a:r>
              <a:rPr lang="en-US" sz="2000" b="1" dirty="0">
                <a:solidFill>
                  <a:srgbClr val="800000"/>
                </a:solidFill>
                <a:latin typeface="Arial" charset="0"/>
                <a:ea typeface="ＭＳ Ｐゴシック" charset="0"/>
                <a:cs typeface="ＭＳ Ｐゴシック" charset="0"/>
              </a:rPr>
              <a:t>International Processes: Council of Europe, OSCE, UN GGE, London, ARF</a:t>
            </a:r>
            <a:br>
              <a:rPr lang="en-US" sz="2000" b="1" dirty="0">
                <a:solidFill>
                  <a:srgbClr val="800000"/>
                </a:solidFill>
                <a:latin typeface="Arial" charset="0"/>
                <a:ea typeface="ＭＳ Ｐゴシック" charset="0"/>
                <a:cs typeface="ＭＳ Ｐゴシック" charset="0"/>
              </a:rPr>
            </a:br>
            <a:r>
              <a:rPr lang="en-US" sz="2000" b="1" dirty="0">
                <a:solidFill>
                  <a:srgbClr val="800000"/>
                </a:solidFill>
                <a:latin typeface="Arial" charset="0"/>
                <a:ea typeface="ＭＳ Ｐゴシック" charset="0"/>
                <a:cs typeface="ＭＳ Ｐゴシック" charset="0"/>
              </a:rPr>
              <a:t>Example CBMs</a:t>
            </a:r>
          </a:p>
        </p:txBody>
      </p:sp>
      <p:sp>
        <p:nvSpPr>
          <p:cNvPr id="56322" name="Text Box 2"/>
          <p:cNvSpPr txBox="1">
            <a:spLocks noChangeArrowheads="1"/>
          </p:cNvSpPr>
          <p:nvPr/>
        </p:nvSpPr>
        <p:spPr bwMode="auto">
          <a:xfrm>
            <a:off x="914480" y="228600"/>
            <a:ext cx="8061541"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91440" bIns="91440">
            <a:spAutoFit/>
          </a:bodyPr>
          <a:lstStyle>
            <a:lvl1pPr marL="342900" indent="-342900" eaLnBrk="0" hangingPunct="0">
              <a:defRPr sz="2500" b="1">
                <a:solidFill>
                  <a:srgbClr val="004273"/>
                </a:solidFill>
                <a:latin typeface="Arial" charset="0"/>
                <a:ea typeface="ＭＳ Ｐゴシック" charset="0"/>
                <a:cs typeface="ＭＳ Ｐゴシック" charset="0"/>
              </a:defRPr>
            </a:lvl1pPr>
            <a:lvl2pPr marL="742950" indent="-285750" eaLnBrk="0" hangingPunct="0">
              <a:defRPr sz="2500" b="1">
                <a:solidFill>
                  <a:srgbClr val="004273"/>
                </a:solidFill>
                <a:latin typeface="Arial" charset="0"/>
                <a:ea typeface="ＭＳ Ｐゴシック" charset="0"/>
              </a:defRPr>
            </a:lvl2pPr>
            <a:lvl3pPr marL="1143000" indent="-228600" eaLnBrk="0" hangingPunct="0">
              <a:defRPr sz="2500" b="1">
                <a:solidFill>
                  <a:srgbClr val="004273"/>
                </a:solidFill>
                <a:latin typeface="Arial" charset="0"/>
                <a:ea typeface="ＭＳ Ｐゴシック" charset="0"/>
              </a:defRPr>
            </a:lvl3pPr>
            <a:lvl4pPr marL="1600200" indent="-228600" eaLnBrk="0" hangingPunct="0">
              <a:defRPr sz="2500" b="1">
                <a:solidFill>
                  <a:srgbClr val="004273"/>
                </a:solidFill>
                <a:latin typeface="Arial" charset="0"/>
                <a:ea typeface="ＭＳ Ｐゴシック" charset="0"/>
              </a:defRPr>
            </a:lvl4pPr>
            <a:lvl5pPr marL="2057400" indent="-228600" eaLnBrk="0" hangingPunct="0">
              <a:defRPr sz="2500" b="1">
                <a:solidFill>
                  <a:srgbClr val="004273"/>
                </a:solidFill>
                <a:latin typeface="Arial" charset="0"/>
                <a:ea typeface="ＭＳ Ｐゴシック" charset="0"/>
              </a:defRPr>
            </a:lvl5pPr>
            <a:lvl6pPr marL="2514600" indent="-228600" eaLnBrk="0" fontAlgn="base" hangingPunct="0">
              <a:spcBef>
                <a:spcPct val="0"/>
              </a:spcBef>
              <a:spcAft>
                <a:spcPct val="0"/>
              </a:spcAft>
              <a:defRPr sz="2500" b="1">
                <a:solidFill>
                  <a:srgbClr val="004273"/>
                </a:solidFill>
                <a:latin typeface="Arial" charset="0"/>
                <a:ea typeface="ＭＳ Ｐゴシック" charset="0"/>
              </a:defRPr>
            </a:lvl6pPr>
            <a:lvl7pPr marL="2971800" indent="-228600" eaLnBrk="0" fontAlgn="base" hangingPunct="0">
              <a:spcBef>
                <a:spcPct val="0"/>
              </a:spcBef>
              <a:spcAft>
                <a:spcPct val="0"/>
              </a:spcAft>
              <a:defRPr sz="2500" b="1">
                <a:solidFill>
                  <a:srgbClr val="004273"/>
                </a:solidFill>
                <a:latin typeface="Arial" charset="0"/>
                <a:ea typeface="ＭＳ Ｐゴシック" charset="0"/>
              </a:defRPr>
            </a:lvl7pPr>
            <a:lvl8pPr marL="3429000" indent="-228600" eaLnBrk="0" fontAlgn="base" hangingPunct="0">
              <a:spcBef>
                <a:spcPct val="0"/>
              </a:spcBef>
              <a:spcAft>
                <a:spcPct val="0"/>
              </a:spcAft>
              <a:defRPr sz="2500" b="1">
                <a:solidFill>
                  <a:srgbClr val="004273"/>
                </a:solidFill>
                <a:latin typeface="Arial" charset="0"/>
                <a:ea typeface="ＭＳ Ｐゴシック" charset="0"/>
              </a:defRPr>
            </a:lvl8pPr>
            <a:lvl9pPr marL="3886200" indent="-228600" eaLnBrk="0" fontAlgn="base" hangingPunct="0">
              <a:spcBef>
                <a:spcPct val="0"/>
              </a:spcBef>
              <a:spcAft>
                <a:spcPct val="0"/>
              </a:spcAft>
              <a:defRPr sz="2500" b="1">
                <a:solidFill>
                  <a:srgbClr val="004273"/>
                </a:solidFill>
                <a:latin typeface="Arial" charset="0"/>
                <a:ea typeface="ＭＳ Ｐゴシック" charset="0"/>
              </a:defRPr>
            </a:lvl9pPr>
          </a:lstStyle>
          <a:p>
            <a:pPr algn="ctr" eaLnBrk="1" hangingPunct="1">
              <a:spcAft>
                <a:spcPct val="40000"/>
              </a:spcAft>
              <a:buClr>
                <a:srgbClr val="CC0000"/>
              </a:buClr>
              <a:buSzPct val="80000"/>
              <a:buFont typeface="Wingdings" charset="0"/>
              <a:buNone/>
            </a:pPr>
            <a:r>
              <a:rPr lang="en-US">
                <a:solidFill>
                  <a:schemeClr val="bg1"/>
                </a:solidFill>
              </a:rPr>
              <a:t>Cybersecurity and Resilient Internet</a:t>
            </a:r>
          </a:p>
        </p:txBody>
      </p:sp>
      <p:pic>
        <p:nvPicPr>
          <p:cNvPr id="56323" name="Bild 1" descr="processbrief_2013_cbm_wt-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0151" y="2105027"/>
            <a:ext cx="3165373" cy="4125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p:cNvSpPr txBox="1"/>
          <p:nvPr/>
        </p:nvSpPr>
        <p:spPr>
          <a:xfrm>
            <a:off x="10572206" y="1462826"/>
            <a:ext cx="184666" cy="369332"/>
          </a:xfrm>
          <a:prstGeom prst="rect">
            <a:avLst/>
          </a:prstGeom>
          <a:noFill/>
        </p:spPr>
        <p:txBody>
          <a:bodyPr wrap="none" rtlCol="0">
            <a:spAutoFit/>
          </a:bodyPr>
          <a:lstStyle/>
          <a:p>
            <a:endParaRPr lang="de-DE"/>
          </a:p>
        </p:txBody>
      </p:sp>
      <p:sp>
        <p:nvSpPr>
          <p:cNvPr id="3" name="TextBox 2"/>
          <p:cNvSpPr txBox="1"/>
          <p:nvPr/>
        </p:nvSpPr>
        <p:spPr>
          <a:xfrm>
            <a:off x="1904915" y="2800180"/>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317500" y="526225"/>
            <a:ext cx="9575800" cy="5803900"/>
          </a:xfrm>
          <a:prstGeom prst="rect">
            <a:avLst/>
          </a:prstGeom>
        </p:spPr>
      </p:pic>
    </p:spTree>
    <p:extLst>
      <p:ext uri="{BB962C8B-B14F-4D97-AF65-F5344CB8AC3E}">
        <p14:creationId xmlns:p14="http://schemas.microsoft.com/office/powerpoint/2010/main" val="177326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553200"/>
          </a:xfrm>
        </p:spPr>
        <p:txBody>
          <a:bodyPr>
            <a:normAutofit fontScale="90000"/>
          </a:bodyPr>
          <a:lstStyle/>
          <a:p>
            <a:pPr lvl="0"/>
            <a:r>
              <a:rPr lang="en-US" b="1" dirty="0" smtClean="0">
                <a:solidFill>
                  <a:srgbClr val="C00000"/>
                </a:solidFill>
                <a:cs typeface="Arial"/>
              </a:rPr>
              <a:t/>
            </a:r>
            <a:br>
              <a:rPr lang="en-US" b="1" dirty="0" smtClean="0">
                <a:solidFill>
                  <a:srgbClr val="C00000"/>
                </a:solidFill>
                <a:cs typeface="Arial"/>
              </a:rPr>
            </a:br>
            <a:r>
              <a:rPr lang="en-US" b="1" dirty="0" smtClean="0">
                <a:solidFill>
                  <a:srgbClr val="C00000"/>
                </a:solidFill>
                <a:cs typeface="Arial"/>
              </a:rPr>
              <a:t>UN GGE 2010/2013/2015 Reports called for </a:t>
            </a:r>
            <a:r>
              <a:rPr lang="en-GB" b="1" dirty="0" smtClean="0">
                <a:solidFill>
                  <a:srgbClr val="C00000"/>
                </a:solidFill>
              </a:rPr>
              <a:t>International </a:t>
            </a:r>
            <a:r>
              <a:rPr lang="en-GB" b="1" dirty="0">
                <a:solidFill>
                  <a:srgbClr val="C00000"/>
                </a:solidFill>
              </a:rPr>
              <a:t>Cooperation and Assistance in ICT Security and </a:t>
            </a:r>
            <a:r>
              <a:rPr lang="en-GB" b="1" dirty="0" smtClean="0">
                <a:solidFill>
                  <a:srgbClr val="C00000"/>
                </a:solidFill>
              </a:rPr>
              <a:t>Capacity:</a:t>
            </a:r>
            <a:br>
              <a:rPr lang="en-GB" b="1" dirty="0" smtClean="0">
                <a:solidFill>
                  <a:srgbClr val="C00000"/>
                </a:solidFill>
              </a:rPr>
            </a:br>
            <a:r>
              <a:rPr lang="en-GB" b="1" dirty="0" smtClean="0"/>
              <a:t/>
            </a:r>
            <a:br>
              <a:rPr lang="en-GB" b="1" dirty="0" smtClean="0"/>
            </a:br>
            <a:r>
              <a:rPr lang="en-GB" b="1" dirty="0"/>
              <a:t/>
            </a:r>
            <a:br>
              <a:rPr lang="en-GB" b="1" dirty="0"/>
            </a:br>
            <a:r>
              <a:rPr lang="en-GB" sz="1800" b="1" dirty="0" smtClean="0"/>
              <a:t>“A </a:t>
            </a:r>
            <a:r>
              <a:rPr lang="en-GB" sz="1800" b="1" dirty="0"/>
              <a:t>lack of capacity can make a State’s </a:t>
            </a:r>
            <a:r>
              <a:rPr lang="en-GB" sz="1800" b="1" u="sng" dirty="0"/>
              <a:t>citizens and critical infrastructure vulnerable</a:t>
            </a:r>
            <a:r>
              <a:rPr lang="en-GB" sz="1800" b="1" dirty="0"/>
              <a:t>, or </a:t>
            </a:r>
            <a:r>
              <a:rPr lang="en-GB" sz="1800" b="1" dirty="0" smtClean="0"/>
              <a:t>make a </a:t>
            </a:r>
            <a:r>
              <a:rPr lang="en-GB" sz="1800" b="1" dirty="0"/>
              <a:t>State an unwitting </a:t>
            </a:r>
            <a:r>
              <a:rPr lang="en-GB" sz="1800" b="1" u="sng" dirty="0"/>
              <a:t>haven for malicious actors</a:t>
            </a:r>
            <a:r>
              <a:rPr lang="en-GB" sz="1800" u="sng" dirty="0" smtClean="0"/>
              <a:t>.” </a:t>
            </a:r>
            <a:br>
              <a:rPr lang="en-GB" sz="1800" u="sng" dirty="0" smtClean="0"/>
            </a:br>
            <a:r>
              <a:rPr lang="en-GB" sz="1800" u="sng" dirty="0"/>
              <a:t/>
            </a:r>
            <a:br>
              <a:rPr lang="en-GB" sz="1800" u="sng" dirty="0"/>
            </a:br>
            <a:r>
              <a:rPr lang="en-GB" sz="1800" b="1" dirty="0" smtClean="0"/>
              <a:t>“Assistance </a:t>
            </a:r>
            <a:r>
              <a:rPr lang="en-GB" sz="1800" b="1" dirty="0"/>
              <a:t>to build capacity in ICT security is also essential for international security, </a:t>
            </a:r>
            <a:r>
              <a:rPr lang="en-GB" sz="1800" b="1" u="sng" dirty="0"/>
              <a:t>by improving States’ capacity for cooperation and collective action</a:t>
            </a:r>
            <a:r>
              <a:rPr lang="en-GB" sz="1800" b="1" u="sng" dirty="0" smtClean="0"/>
              <a:t>.”</a:t>
            </a:r>
            <a:r>
              <a:rPr lang="en-GB" sz="1800" b="1" dirty="0" smtClean="0"/>
              <a:t/>
            </a:r>
            <a:br>
              <a:rPr lang="en-GB" sz="1800" b="1" dirty="0" smtClean="0"/>
            </a:br>
            <a:r>
              <a:rPr lang="en-GB" sz="1800" dirty="0"/>
              <a:t/>
            </a:r>
            <a:br>
              <a:rPr lang="en-GB" sz="1800" dirty="0"/>
            </a:br>
            <a:r>
              <a:rPr lang="en-GB" sz="1800" dirty="0" smtClean="0"/>
              <a:t>“</a:t>
            </a:r>
            <a:r>
              <a:rPr lang="en-GB" sz="1800" b="1" dirty="0" smtClean="0"/>
              <a:t>The </a:t>
            </a:r>
            <a:r>
              <a:rPr lang="en-GB" sz="1800" b="1" dirty="0"/>
              <a:t>2013 GGE Report </a:t>
            </a:r>
            <a:r>
              <a:rPr lang="en-GB" sz="1800" b="1" dirty="0" smtClean="0"/>
              <a:t>already called </a:t>
            </a:r>
            <a:r>
              <a:rPr lang="en-GB" sz="1800" b="1" dirty="0"/>
              <a:t>upon the international community to work together in </a:t>
            </a:r>
            <a:r>
              <a:rPr lang="en-GB" sz="1800" b="1" u="sng" dirty="0"/>
              <a:t>providing assistance to improve the security of critical ICT infrastructure; develop technical skills and appropriate legislation, strategies and regulatory frameworks to fulfil their responsibilities</a:t>
            </a:r>
            <a:r>
              <a:rPr lang="en-GB" sz="1800" b="1" dirty="0"/>
              <a:t>; and bridge the divide in the security of ICTs and their use</a:t>
            </a:r>
            <a:r>
              <a:rPr lang="en-GB" sz="1800" b="1" dirty="0" smtClean="0"/>
              <a:t>.” </a:t>
            </a:r>
            <a:br>
              <a:rPr lang="en-GB" sz="1800" b="1" dirty="0" smtClean="0"/>
            </a:br>
            <a:r>
              <a:rPr lang="en-GB" sz="1800" b="1" dirty="0"/>
              <a:t/>
            </a:r>
            <a:br>
              <a:rPr lang="en-GB" sz="1800" b="1" dirty="0"/>
            </a:br>
            <a:r>
              <a:rPr lang="en-GB" sz="1800" b="1" dirty="0" smtClean="0"/>
              <a:t>“The 2015 </a:t>
            </a:r>
            <a:r>
              <a:rPr lang="en-GB" sz="1800" b="1" dirty="0"/>
              <a:t>Group also emphasized that capacity-building involves </a:t>
            </a:r>
            <a:r>
              <a:rPr lang="en-GB" sz="1800" b="1" u="sng" dirty="0"/>
              <a:t>more than a transfer of knowledge and skills from developed to developing States, as all States can learn from each other </a:t>
            </a:r>
            <a:r>
              <a:rPr lang="en-GB" sz="1800" b="1" dirty="0"/>
              <a:t>about the threats they face and effective responses to them</a:t>
            </a:r>
            <a:r>
              <a:rPr lang="en-GB" sz="1800" b="1" dirty="0" smtClean="0"/>
              <a:t>.”</a:t>
            </a:r>
            <a:r>
              <a:rPr lang="en-US" sz="1800" b="1" dirty="0"/>
              <a:t/>
            </a:r>
            <a:br>
              <a:rPr lang="en-US" sz="1800" b="1" dirty="0"/>
            </a:br>
            <a:r>
              <a:rPr lang="en-GB" sz="1800" dirty="0" smtClean="0"/>
              <a:t/>
            </a:r>
            <a:br>
              <a:rPr lang="en-GB" sz="1800" dirty="0" smtClean="0"/>
            </a:br>
            <a:r>
              <a:rPr lang="en-GB" sz="1800" dirty="0"/>
              <a:t/>
            </a:r>
            <a:br>
              <a:rPr lang="en-GB" sz="1800" dirty="0"/>
            </a:br>
            <a:r>
              <a:rPr lang="en-GB" b="1" dirty="0" smtClean="0"/>
              <a:t/>
            </a:r>
            <a:br>
              <a:rPr lang="en-GB" b="1" dirty="0" smtClean="0"/>
            </a:br>
            <a:r>
              <a:rPr lang="en-GB" b="1" dirty="0"/>
              <a:t/>
            </a:r>
            <a:br>
              <a:rPr lang="en-GB" b="1" dirty="0"/>
            </a:br>
            <a:r>
              <a:rPr lang="en-US" dirty="0" smtClean="0"/>
              <a:t> </a:t>
            </a:r>
            <a:r>
              <a:rPr lang="en-US" sz="3200" b="1" dirty="0" smtClean="0">
                <a:solidFill>
                  <a:srgbClr val="AE0400"/>
                </a:solidFill>
                <a:cs typeface="Arial"/>
              </a:rPr>
              <a:t/>
            </a:r>
            <a:br>
              <a:rPr lang="en-US" sz="3200" b="1" dirty="0" smtClean="0">
                <a:solidFill>
                  <a:srgbClr val="AE0400"/>
                </a:solidFill>
                <a:cs typeface="Arial"/>
              </a:rPr>
            </a:br>
            <a:r>
              <a:rPr lang="en-US" sz="3200" b="1" dirty="0" smtClean="0">
                <a:solidFill>
                  <a:srgbClr val="AE0400"/>
                </a:solidFill>
                <a:cs typeface="Arial"/>
              </a:rPr>
              <a:t/>
            </a:r>
            <a:br>
              <a:rPr lang="en-US" sz="3200" b="1" dirty="0" smtClean="0">
                <a:solidFill>
                  <a:srgbClr val="AE0400"/>
                </a:solidFill>
                <a:cs typeface="Arial"/>
              </a:rPr>
            </a:br>
            <a:endParaRPr lang="en-US" sz="3200" b="1" dirty="0">
              <a:solidFill>
                <a:srgbClr val="AE0400"/>
              </a:solidFill>
              <a:cs typeface="Arial"/>
            </a:endParaRPr>
          </a:p>
        </p:txBody>
      </p:sp>
    </p:spTree>
    <p:extLst>
      <p:ext uri="{BB962C8B-B14F-4D97-AF65-F5344CB8AC3E}">
        <p14:creationId xmlns:p14="http://schemas.microsoft.com/office/powerpoint/2010/main" val="127987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2400" b="1" dirty="0" smtClean="0">
                <a:solidFill>
                  <a:srgbClr val="AE0400"/>
                </a:solidFill>
              </a:rPr>
              <a:t>ICT4Peace </a:t>
            </a:r>
            <a:r>
              <a:rPr lang="en-GB" sz="2400" b="1" dirty="0" err="1" smtClean="0">
                <a:solidFill>
                  <a:srgbClr val="AE0400"/>
                </a:solidFill>
              </a:rPr>
              <a:t>Cybersecurity</a:t>
            </a:r>
            <a:r>
              <a:rPr lang="en-GB" sz="2400" b="1" dirty="0" smtClean="0">
                <a:solidFill>
                  <a:srgbClr val="AE0400"/>
                </a:solidFill>
              </a:rPr>
              <a:t> policy and diplomacy capacity </a:t>
            </a:r>
            <a:r>
              <a:rPr lang="en-GB" sz="2400" b="1" dirty="0">
                <a:solidFill>
                  <a:srgbClr val="AE0400"/>
                </a:solidFill>
              </a:rPr>
              <a:t>building </a:t>
            </a:r>
            <a:r>
              <a:rPr lang="en-GB" sz="2400" b="1" dirty="0" smtClean="0">
                <a:solidFill>
                  <a:srgbClr val="AE0400"/>
                </a:solidFill>
              </a:rPr>
              <a:t>program </a:t>
            </a:r>
            <a:r>
              <a:rPr lang="en-GB" sz="2400" b="1" dirty="0">
                <a:solidFill>
                  <a:srgbClr val="AE0400"/>
                </a:solidFill>
              </a:rPr>
              <a:t>with different regional organisations</a:t>
            </a:r>
            <a:r>
              <a:rPr lang="en-GB" sz="2400" dirty="0">
                <a:solidFill>
                  <a:srgbClr val="AE0400"/>
                </a:solidFill>
              </a:rPr>
              <a:t>. </a:t>
            </a:r>
            <a:endParaRPr lang="en-US" sz="2400" dirty="0">
              <a:solidFill>
                <a:srgbClr val="AE0400"/>
              </a:solidFill>
            </a:endParaRPr>
          </a:p>
        </p:txBody>
      </p:sp>
      <p:pic>
        <p:nvPicPr>
          <p:cNvPr id="5" name="Picture 4"/>
          <p:cNvPicPr>
            <a:picLocks noChangeAspect="1"/>
          </p:cNvPicPr>
          <p:nvPr/>
        </p:nvPicPr>
        <p:blipFill>
          <a:blip r:embed="rId2"/>
          <a:stretch>
            <a:fillRect/>
          </a:stretch>
        </p:blipFill>
        <p:spPr>
          <a:xfrm>
            <a:off x="0" y="1417639"/>
            <a:ext cx="9906000" cy="5440361"/>
          </a:xfrm>
          <a:prstGeom prst="rect">
            <a:avLst/>
          </a:prstGeom>
        </p:spPr>
      </p:pic>
    </p:spTree>
    <p:extLst>
      <p:ext uri="{BB962C8B-B14F-4D97-AF65-F5344CB8AC3E}">
        <p14:creationId xmlns:p14="http://schemas.microsoft.com/office/powerpoint/2010/main" val="183506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512289"/>
          </a:xfrm>
        </p:spPr>
        <p:txBody>
          <a:bodyPr>
            <a:noAutofit/>
          </a:bodyPr>
          <a:lstStyle/>
          <a:p>
            <a:pPr lvl="2" algn="ctr"/>
            <a:r>
              <a:rPr lang="en-US" sz="2000" b="1" dirty="0" smtClean="0">
                <a:solidFill>
                  <a:srgbClr val="AE0400"/>
                </a:solidFill>
              </a:rPr>
              <a:t>ICT4Peace Regional Workshops on Cybersecurity Policy and Diplomacy (incl. at OAS, AU, ASEAN, OSCE, GCSP)</a:t>
            </a:r>
            <a:br>
              <a:rPr lang="en-US" sz="2000" b="1" dirty="0" smtClean="0">
                <a:solidFill>
                  <a:srgbClr val="AE0400"/>
                </a:solidFill>
              </a:rPr>
            </a:br>
            <a:endParaRPr lang="en-US" sz="2000" b="1" dirty="0">
              <a:solidFill>
                <a:srgbClr val="AE0400"/>
              </a:solidFill>
            </a:endParaRPr>
          </a:p>
        </p:txBody>
      </p:sp>
      <p:sp>
        <p:nvSpPr>
          <p:cNvPr id="3" name="Content Placeholder 2"/>
          <p:cNvSpPr>
            <a:spLocks noGrp="1"/>
          </p:cNvSpPr>
          <p:nvPr>
            <p:ph idx="1"/>
          </p:nvPr>
        </p:nvSpPr>
        <p:spPr>
          <a:xfrm>
            <a:off x="495300" y="786928"/>
            <a:ext cx="8915400" cy="5339243"/>
          </a:xfrm>
        </p:spPr>
        <p:txBody>
          <a:bodyPr>
            <a:noAutofit/>
          </a:bodyPr>
          <a:lstStyle/>
          <a:p>
            <a:pPr lvl="7"/>
            <a:endParaRPr lang="en-US" sz="2400" dirty="0" smtClean="0"/>
          </a:p>
          <a:p>
            <a:pPr lvl="7"/>
            <a:r>
              <a:rPr lang="en-US" b="1" dirty="0" smtClean="0">
                <a:solidFill>
                  <a:srgbClr val="C00000"/>
                </a:solidFill>
              </a:rPr>
              <a:t>Curriculum</a:t>
            </a:r>
          </a:p>
          <a:p>
            <a:r>
              <a:rPr lang="en-US" sz="2400" dirty="0" smtClean="0"/>
              <a:t> </a:t>
            </a:r>
            <a:r>
              <a:rPr lang="en-US" sz="2000" b="1" dirty="0" smtClean="0"/>
              <a:t>Current </a:t>
            </a:r>
            <a:r>
              <a:rPr lang="en-US" sz="2000" b="1" dirty="0"/>
              <a:t>international cyber </a:t>
            </a:r>
            <a:r>
              <a:rPr lang="en-US" sz="2000" b="1" dirty="0" smtClean="0"/>
              <a:t>security </a:t>
            </a:r>
            <a:r>
              <a:rPr lang="en-US" sz="2000" b="1" dirty="0"/>
              <a:t>policy issues</a:t>
            </a:r>
          </a:p>
          <a:p>
            <a:r>
              <a:rPr lang="en-US" sz="2000" b="1" dirty="0" smtClean="0"/>
              <a:t> Current </a:t>
            </a:r>
            <a:r>
              <a:rPr lang="en-US" sz="2000" b="1" dirty="0"/>
              <a:t>cyber security consultations and </a:t>
            </a:r>
            <a:r>
              <a:rPr lang="en-US" sz="2000" b="1" dirty="0" smtClean="0"/>
              <a:t>negotiation </a:t>
            </a:r>
            <a:r>
              <a:rPr lang="en-US" sz="2000" b="1" dirty="0"/>
              <a:t>efforts at the global, regional and </a:t>
            </a:r>
            <a:r>
              <a:rPr lang="en-US" sz="2000" b="1" dirty="0" smtClean="0"/>
              <a:t>bilateral </a:t>
            </a:r>
            <a:r>
              <a:rPr lang="en-US" sz="2000" b="1" dirty="0"/>
              <a:t>levels</a:t>
            </a:r>
          </a:p>
          <a:p>
            <a:r>
              <a:rPr lang="en-US" sz="2000" dirty="0" smtClean="0"/>
              <a:t> </a:t>
            </a:r>
            <a:r>
              <a:rPr lang="en-US" sz="2000" b="1" dirty="0" smtClean="0"/>
              <a:t>Cyber </a:t>
            </a:r>
            <a:r>
              <a:rPr lang="en-US" sz="2000" b="1" dirty="0"/>
              <a:t>security and international law</a:t>
            </a:r>
          </a:p>
          <a:p>
            <a:r>
              <a:rPr lang="en-US" sz="2000" dirty="0" smtClean="0"/>
              <a:t> </a:t>
            </a:r>
            <a:r>
              <a:rPr lang="en-US" sz="2000" b="1" dirty="0" smtClean="0"/>
              <a:t>Norms, rules and principles </a:t>
            </a:r>
            <a:r>
              <a:rPr lang="en-US" sz="2000" b="1" dirty="0"/>
              <a:t>of responsible State </a:t>
            </a:r>
            <a:r>
              <a:rPr lang="en-US" sz="2000" b="1" dirty="0" err="1"/>
              <a:t>behaviour</a:t>
            </a:r>
            <a:r>
              <a:rPr lang="en-US" sz="2000" b="1" dirty="0"/>
              <a:t> in cyber </a:t>
            </a:r>
            <a:r>
              <a:rPr lang="en-US" sz="2000" b="1" dirty="0" smtClean="0"/>
              <a:t>space</a:t>
            </a:r>
            <a:endParaRPr lang="en-US" sz="2000" b="1" dirty="0"/>
          </a:p>
          <a:p>
            <a:r>
              <a:rPr lang="en-US" sz="2000" b="1" dirty="0" smtClean="0"/>
              <a:t> Confidence </a:t>
            </a:r>
            <a:r>
              <a:rPr lang="en-US" sz="2000" b="1" dirty="0"/>
              <a:t>Building Measures (CBMs) and the </a:t>
            </a:r>
            <a:r>
              <a:rPr lang="en-US" sz="2000" b="1" dirty="0" smtClean="0"/>
              <a:t>role </a:t>
            </a:r>
            <a:r>
              <a:rPr lang="en-US" sz="2000" b="1" dirty="0"/>
              <a:t>of international and regional </a:t>
            </a:r>
            <a:r>
              <a:rPr lang="en-US" sz="2000" b="1" dirty="0" smtClean="0"/>
              <a:t>organizations</a:t>
            </a:r>
            <a:endParaRPr lang="en-US" sz="2000" b="1" dirty="0"/>
          </a:p>
          <a:p>
            <a:r>
              <a:rPr lang="en-US" sz="2000" dirty="0" smtClean="0"/>
              <a:t> </a:t>
            </a:r>
            <a:r>
              <a:rPr lang="en-US" sz="2000" b="1" dirty="0" smtClean="0"/>
              <a:t>Regional Practice, Perspectives </a:t>
            </a:r>
            <a:r>
              <a:rPr lang="en-US" sz="2000" b="1" dirty="0"/>
              <a:t>and Policy Options </a:t>
            </a:r>
            <a:endParaRPr lang="en-US" sz="2000" b="1" dirty="0" smtClean="0"/>
          </a:p>
          <a:p>
            <a:r>
              <a:rPr lang="en-US" sz="2000" dirty="0" smtClean="0"/>
              <a:t> </a:t>
            </a:r>
            <a:r>
              <a:rPr lang="en-US" sz="2000" b="1" dirty="0" smtClean="0"/>
              <a:t>Good Practice </a:t>
            </a:r>
            <a:r>
              <a:rPr lang="en-US" sz="2000" b="1" dirty="0"/>
              <a:t>in National Cyber Security Strategy </a:t>
            </a:r>
            <a:r>
              <a:rPr lang="en-US" sz="2000" b="1" dirty="0" smtClean="0"/>
              <a:t>Building</a:t>
            </a:r>
          </a:p>
          <a:p>
            <a:r>
              <a:rPr lang="en-US" sz="2000" b="1" dirty="0" smtClean="0"/>
              <a:t> Good Practice </a:t>
            </a:r>
            <a:r>
              <a:rPr lang="en-US" sz="2000" b="1" dirty="0"/>
              <a:t>in National Cyber Security </a:t>
            </a:r>
            <a:r>
              <a:rPr lang="en-US" sz="2000" b="1" dirty="0" smtClean="0"/>
              <a:t>Legislation</a:t>
            </a:r>
          </a:p>
          <a:p>
            <a:r>
              <a:rPr lang="en-US" sz="2000" b="1" dirty="0" smtClean="0"/>
              <a:t> Good Practice </a:t>
            </a:r>
            <a:r>
              <a:rPr lang="en-US" sz="2000" b="1" dirty="0"/>
              <a:t>in CERT Structures and Operations </a:t>
            </a:r>
            <a:r>
              <a:rPr lang="en-US" sz="2000" b="1" dirty="0" smtClean="0"/>
              <a:t>including Capacity </a:t>
            </a:r>
            <a:r>
              <a:rPr lang="en-US" sz="2000" b="1" dirty="0"/>
              <a:t>Building and Regional Cooperation</a:t>
            </a:r>
            <a:endParaRPr lang="en-US" sz="2000" b="1" dirty="0" smtClean="0"/>
          </a:p>
          <a:p>
            <a:endParaRPr lang="en-US" sz="2400" b="1" dirty="0" smtClean="0"/>
          </a:p>
          <a:p>
            <a:endParaRPr lang="en-US" sz="2400" b="1" dirty="0"/>
          </a:p>
          <a:p>
            <a:pPr marL="0" indent="0">
              <a:buNone/>
            </a:pPr>
            <a:endParaRPr lang="en-US" sz="2400" dirty="0" smtClean="0"/>
          </a:p>
          <a:p>
            <a:endParaRPr lang="en-US" sz="1600" dirty="0" smtClean="0"/>
          </a:p>
          <a:p>
            <a:endParaRPr lang="en-US" sz="1600" dirty="0"/>
          </a:p>
        </p:txBody>
      </p:sp>
    </p:spTree>
    <p:extLst>
      <p:ext uri="{BB962C8B-B14F-4D97-AF65-F5344CB8AC3E}">
        <p14:creationId xmlns:p14="http://schemas.microsoft.com/office/powerpoint/2010/main" val="1103864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275549" y="815975"/>
            <a:ext cx="8914022" cy="5054600"/>
          </a:xfrm>
        </p:spPr>
        <p:txBody>
          <a:bodyPr/>
          <a:lstStyle/>
          <a:p>
            <a:pPr>
              <a:defRPr/>
            </a:pPr>
            <a:endParaRPr lang="de-DE" dirty="0" smtClean="0"/>
          </a:p>
          <a:p>
            <a:pPr>
              <a:defRPr/>
            </a:pPr>
            <a:endParaRPr lang="de-DE" dirty="0"/>
          </a:p>
          <a:p>
            <a:pPr>
              <a:defRPr/>
            </a:pPr>
            <a:endParaRPr lang="de-DE" dirty="0" smtClean="0"/>
          </a:p>
          <a:p>
            <a:pPr>
              <a:defRPr/>
            </a:pPr>
            <a:endParaRPr lang="de-DE" dirty="0"/>
          </a:p>
          <a:p>
            <a:pPr>
              <a:defRPr/>
            </a:pPr>
            <a:endParaRPr lang="de-DE" dirty="0" smtClean="0"/>
          </a:p>
          <a:p>
            <a:pPr>
              <a:defRPr/>
            </a:pPr>
            <a:endParaRPr lang="de-DE" dirty="0" smtClean="0"/>
          </a:p>
          <a:p>
            <a:pPr marL="0" indent="0">
              <a:buNone/>
              <a:defRPr/>
            </a:pPr>
            <a:endParaRPr lang="de-DE" dirty="0" smtClean="0"/>
          </a:p>
          <a:p>
            <a:pPr marL="0" indent="0" algn="ctr">
              <a:buFont typeface="Wingdings" charset="0"/>
              <a:buNone/>
              <a:defRPr/>
            </a:pPr>
            <a:r>
              <a:rPr lang="en-GB" sz="3600" b="1" dirty="0" err="1" smtClean="0">
                <a:solidFill>
                  <a:srgbClr val="800000"/>
                </a:solidFill>
                <a:latin typeface="Cambria"/>
                <a:cs typeface="Cambria"/>
              </a:rPr>
              <a:t>Vielen</a:t>
            </a:r>
            <a:r>
              <a:rPr lang="en-GB" sz="3600" b="1" dirty="0" smtClean="0">
                <a:solidFill>
                  <a:srgbClr val="800000"/>
                </a:solidFill>
                <a:latin typeface="Cambria"/>
                <a:cs typeface="Cambria"/>
              </a:rPr>
              <a:t> Dank – </a:t>
            </a:r>
            <a:r>
              <a:rPr lang="en-GB" sz="3600" b="1" dirty="0" err="1" smtClean="0">
                <a:solidFill>
                  <a:srgbClr val="800000"/>
                </a:solidFill>
                <a:latin typeface="Cambria"/>
                <a:cs typeface="Cambria"/>
              </a:rPr>
              <a:t>Merci</a:t>
            </a:r>
            <a:r>
              <a:rPr lang="en-GB" sz="3600" b="1" dirty="0" smtClean="0">
                <a:solidFill>
                  <a:srgbClr val="800000"/>
                </a:solidFill>
                <a:latin typeface="Cambria"/>
                <a:cs typeface="Cambria"/>
              </a:rPr>
              <a:t> Beaucoup</a:t>
            </a:r>
          </a:p>
          <a:p>
            <a:pPr marL="0" indent="0" algn="ctr">
              <a:buFont typeface="Wingdings" charset="0"/>
              <a:buNone/>
              <a:defRPr/>
            </a:pPr>
            <a:r>
              <a:rPr lang="en-GB" sz="2800" b="1" dirty="0" smtClean="0">
                <a:solidFill>
                  <a:srgbClr val="800000"/>
                </a:solidFill>
                <a:latin typeface="Cambria"/>
                <a:cs typeface="Cambria"/>
              </a:rPr>
              <a:t>danielstauffacher@ict4peace.org</a:t>
            </a:r>
            <a:endParaRPr lang="en-GB" sz="2800" b="1" dirty="0">
              <a:solidFill>
                <a:srgbClr val="800000"/>
              </a:solidFill>
              <a:latin typeface="Cambria"/>
              <a:cs typeface="Cambria"/>
            </a:endParaRPr>
          </a:p>
        </p:txBody>
      </p:sp>
      <p:pic>
        <p:nvPicPr>
          <p:cNvPr id="4" name="Picture 3"/>
          <p:cNvPicPr>
            <a:picLocks noChangeAspect="1"/>
          </p:cNvPicPr>
          <p:nvPr/>
        </p:nvPicPr>
        <p:blipFill>
          <a:blip r:embed="rId2"/>
          <a:stretch>
            <a:fillRect/>
          </a:stretch>
        </p:blipFill>
        <p:spPr>
          <a:xfrm>
            <a:off x="0" y="321583"/>
            <a:ext cx="9906000" cy="6491793"/>
          </a:xfrm>
          <a:prstGeom prst="rect">
            <a:avLst/>
          </a:prstGeom>
        </p:spPr>
      </p:pic>
    </p:spTree>
    <p:extLst>
      <p:ext uri="{BB962C8B-B14F-4D97-AF65-F5344CB8AC3E}">
        <p14:creationId xmlns:p14="http://schemas.microsoft.com/office/powerpoint/2010/main" val="6758889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553200"/>
          </a:xfrm>
        </p:spPr>
        <p:txBody>
          <a:bodyPr>
            <a:normAutofit fontScale="90000"/>
          </a:bodyPr>
          <a:lstStyle/>
          <a:p>
            <a:r>
              <a:rPr lang="en-US" b="1" dirty="0" smtClean="0">
                <a:solidFill>
                  <a:srgbClr val="C00000"/>
                </a:solidFill>
                <a:cs typeface="Arial"/>
              </a:rPr>
              <a:t/>
            </a:r>
            <a:br>
              <a:rPr lang="en-US" b="1" dirty="0" smtClean="0">
                <a:solidFill>
                  <a:srgbClr val="C00000"/>
                </a:solidFill>
                <a:cs typeface="Arial"/>
              </a:rPr>
            </a:br>
            <a:r>
              <a:rPr lang="en-US" b="1" dirty="0" smtClean="0">
                <a:solidFill>
                  <a:srgbClr val="C00000"/>
                </a:solidFill>
                <a:cs typeface="Arial"/>
              </a:rPr>
              <a:t>Some initial observations:</a:t>
            </a:r>
            <a:br>
              <a:rPr lang="en-US" b="1" dirty="0" smtClean="0">
                <a:solidFill>
                  <a:srgbClr val="C00000"/>
                </a:solidFill>
                <a:cs typeface="Arial"/>
              </a:rPr>
            </a:br>
            <a:r>
              <a:rPr lang="en-US" b="1" dirty="0">
                <a:solidFill>
                  <a:srgbClr val="C00000"/>
                </a:solidFill>
                <a:cs typeface="Arial"/>
              </a:rPr>
              <a:t/>
            </a:r>
            <a:br>
              <a:rPr lang="en-US" b="1" dirty="0">
                <a:solidFill>
                  <a:srgbClr val="C00000"/>
                </a:solidFill>
                <a:cs typeface="Arial"/>
              </a:rPr>
            </a:br>
            <a:r>
              <a:rPr lang="en-US" sz="1600" dirty="0" smtClean="0"/>
              <a:t>- </a:t>
            </a:r>
            <a:r>
              <a:rPr lang="en-US" sz="1700" b="1" dirty="0" smtClean="0"/>
              <a:t>Welcome increased interest in and offer of Cybersecurity Capacity Building projects (supply and demand).</a:t>
            </a:r>
            <a:br>
              <a:rPr lang="en-US" sz="1700" b="1" dirty="0" smtClean="0"/>
            </a:br>
            <a:r>
              <a:rPr lang="en-US" sz="1700" b="1" dirty="0" smtClean="0"/>
              <a:t> </a:t>
            </a:r>
            <a:br>
              <a:rPr lang="en-US" sz="1700" b="1" dirty="0" smtClean="0"/>
            </a:br>
            <a:r>
              <a:rPr lang="en-US" sz="1700" b="1" dirty="0" smtClean="0"/>
              <a:t>- However</a:t>
            </a:r>
            <a:r>
              <a:rPr lang="en-US" sz="1700" b="1" dirty="0"/>
              <a:t>,</a:t>
            </a:r>
            <a:r>
              <a:rPr lang="en-US" sz="1700" b="1" dirty="0" smtClean="0"/>
              <a:t> despite the welcomed coordination efforts by e.g. Global Forum for Cyber Expertise (GFCE), Oxford Global Cyber Capacity Centre (GCCC),  there is a risk of loosing the overview of and duplication </a:t>
            </a:r>
            <a:r>
              <a:rPr lang="en-US" sz="1700" b="1" dirty="0"/>
              <a:t>of </a:t>
            </a:r>
            <a:r>
              <a:rPr lang="en-US" sz="1700" b="1" dirty="0" smtClean="0"/>
              <a:t>efforts. </a:t>
            </a:r>
            <a:br>
              <a:rPr lang="en-US" sz="1700" b="1" dirty="0" smtClean="0"/>
            </a:br>
            <a:r>
              <a:rPr lang="en-US" sz="1700" b="1" dirty="0" smtClean="0"/>
              <a:t/>
            </a:r>
            <a:br>
              <a:rPr lang="en-US" sz="1700" b="1" dirty="0" smtClean="0"/>
            </a:br>
            <a:r>
              <a:rPr lang="en-US" sz="1700" b="1" dirty="0" smtClean="0"/>
              <a:t>- Therefore we need an evaluation of the first generation of Cybersecurity Capacity Building Projects,  </a:t>
            </a:r>
            <a:r>
              <a:rPr lang="en-US" sz="1700" b="1" dirty="0"/>
              <a:t>more quality control and peer review of  initiatives and </a:t>
            </a:r>
            <a:r>
              <a:rPr lang="en-US" sz="1700" b="1" dirty="0" smtClean="0"/>
              <a:t>projects, and help identify gaps. </a:t>
            </a:r>
            <a:r>
              <a:rPr lang="en-US" sz="1700" b="1" dirty="0"/>
              <a:t/>
            </a:r>
            <a:br>
              <a:rPr lang="en-US" sz="1700" b="1" dirty="0"/>
            </a:br>
            <a:r>
              <a:rPr lang="en-US" sz="1700" b="1" dirty="0"/>
              <a:t/>
            </a:r>
            <a:br>
              <a:rPr lang="en-US" sz="1700" b="1" dirty="0"/>
            </a:br>
            <a:r>
              <a:rPr lang="en-US" sz="1700" b="1" dirty="0" smtClean="0"/>
              <a:t> Nature of most projects so far could be summarized as follows:</a:t>
            </a:r>
            <a:br>
              <a:rPr lang="en-US" sz="1700" b="1" dirty="0" smtClean="0"/>
            </a:br>
            <a:r>
              <a:rPr lang="en-US" sz="1700" b="1" dirty="0"/>
              <a:t/>
            </a:r>
            <a:br>
              <a:rPr lang="en-US" sz="1700" b="1" dirty="0"/>
            </a:br>
            <a:r>
              <a:rPr lang="en-US" sz="1700" b="1" dirty="0" smtClean="0"/>
              <a:t>- </a:t>
            </a:r>
            <a:r>
              <a:rPr lang="de-CH" sz="1700" b="1" dirty="0" smtClean="0"/>
              <a:t>Awareness </a:t>
            </a:r>
            <a:r>
              <a:rPr lang="de-CH" sz="1700" b="1" dirty="0" err="1"/>
              <a:t>c</a:t>
            </a:r>
            <a:r>
              <a:rPr lang="de-CH" sz="1700" b="1" dirty="0" err="1" smtClean="0"/>
              <a:t>reation</a:t>
            </a:r>
            <a:r>
              <a:rPr lang="de-CH" sz="1700" b="1" dirty="0" smtClean="0"/>
              <a:t> </a:t>
            </a:r>
            <a:r>
              <a:rPr lang="de-CH" sz="1700" b="1" dirty="0" err="1" smtClean="0"/>
              <a:t>for</a:t>
            </a:r>
            <a:r>
              <a:rPr lang="de-CH" sz="1700" b="1" dirty="0" smtClean="0"/>
              <a:t> </a:t>
            </a:r>
            <a:r>
              <a:rPr lang="de-CH" sz="1700" b="1" dirty="0" err="1" smtClean="0"/>
              <a:t>policy</a:t>
            </a:r>
            <a:r>
              <a:rPr lang="de-CH" sz="1700" b="1" dirty="0" smtClean="0"/>
              <a:t> </a:t>
            </a:r>
            <a:r>
              <a:rPr lang="de-CH" sz="1700" b="1" dirty="0" err="1" smtClean="0"/>
              <a:t>makers</a:t>
            </a:r>
            <a:r>
              <a:rPr lang="en-US" sz="1700" b="1" dirty="0"/>
              <a:t/>
            </a:r>
            <a:br>
              <a:rPr lang="en-US" sz="1700" b="1" dirty="0"/>
            </a:br>
            <a:r>
              <a:rPr lang="en-US" sz="1700" b="1" dirty="0" smtClean="0"/>
              <a:t>- </a:t>
            </a:r>
            <a:r>
              <a:rPr lang="de-CH" sz="1700" b="1" dirty="0" err="1" smtClean="0"/>
              <a:t>Maturity</a:t>
            </a:r>
            <a:r>
              <a:rPr lang="de-CH" sz="1700" b="1" dirty="0" smtClean="0"/>
              <a:t> </a:t>
            </a:r>
            <a:r>
              <a:rPr lang="de-CH" sz="1700" b="1" dirty="0" err="1" smtClean="0"/>
              <a:t>self</a:t>
            </a:r>
            <a:r>
              <a:rPr lang="de-CH" sz="1700" b="1" dirty="0" err="1"/>
              <a:t>-</a:t>
            </a:r>
            <a:r>
              <a:rPr lang="de-CH" sz="1700" b="1" dirty="0" err="1" smtClean="0"/>
              <a:t>assesment</a:t>
            </a:r>
            <a:r>
              <a:rPr lang="de-CH" sz="1700" b="1" dirty="0" smtClean="0"/>
              <a:t> </a:t>
            </a:r>
            <a:r>
              <a:rPr lang="de-CH" sz="1700" b="1" dirty="0" err="1" smtClean="0"/>
              <a:t>tools</a:t>
            </a:r>
            <a:r>
              <a:rPr lang="de-CH" sz="1700" b="1" dirty="0" smtClean="0"/>
              <a:t> (</a:t>
            </a:r>
            <a:r>
              <a:rPr lang="en-US" sz="1700" b="1" dirty="0" smtClean="0"/>
              <a:t>Capability </a:t>
            </a:r>
            <a:r>
              <a:rPr lang="en-US" sz="1700" b="1" dirty="0"/>
              <a:t>Maturity </a:t>
            </a:r>
            <a:r>
              <a:rPr lang="en-US" sz="1700" b="1" dirty="0" smtClean="0"/>
              <a:t>Model)</a:t>
            </a:r>
            <a:br>
              <a:rPr lang="en-US" sz="1700" b="1" dirty="0" smtClean="0"/>
            </a:br>
            <a:r>
              <a:rPr lang="en-US" sz="1700" b="1" dirty="0" smtClean="0"/>
              <a:t>- General discussions of  global and regional  cybersecurity policy issues. </a:t>
            </a:r>
            <a:br>
              <a:rPr lang="en-US" sz="1700" b="1" dirty="0" smtClean="0"/>
            </a:br>
            <a:r>
              <a:rPr lang="en-US" sz="1700" b="1" dirty="0"/>
              <a:t/>
            </a:r>
            <a:br>
              <a:rPr lang="en-US" sz="1700" b="1" dirty="0"/>
            </a:br>
            <a:r>
              <a:rPr lang="en-US" sz="1700" b="1" dirty="0" smtClean="0"/>
              <a:t>- Need more resources to support hands-on training at country level e.g.  for Cert development and Cert-Cert cooperation and for cybersecurity strategy building and legislation;</a:t>
            </a:r>
            <a:br>
              <a:rPr lang="en-US" sz="1700" b="1" dirty="0" smtClean="0"/>
            </a:br>
            <a:r>
              <a:rPr lang="en-US" sz="1700" b="1" dirty="0" smtClean="0"/>
              <a:t/>
            </a:r>
            <a:br>
              <a:rPr lang="en-US" sz="1700" b="1" dirty="0" smtClean="0"/>
            </a:br>
            <a:r>
              <a:rPr lang="en-US" sz="1800" dirty="0"/>
              <a:t/>
            </a:r>
            <a:br>
              <a:rPr lang="en-US" sz="1800" dirty="0"/>
            </a:br>
            <a:r>
              <a:rPr lang="en-GB" sz="1600" dirty="0"/>
              <a:t> </a:t>
            </a:r>
            <a:r>
              <a:rPr lang="en-US" sz="1600" dirty="0"/>
              <a:t/>
            </a:r>
            <a:br>
              <a:rPr lang="en-US" sz="1600" dirty="0"/>
            </a:br>
            <a:r>
              <a:rPr lang="en-GB" sz="1800" dirty="0" smtClean="0"/>
              <a:t/>
            </a:r>
            <a:br>
              <a:rPr lang="en-GB" sz="1800" dirty="0" smtClean="0"/>
            </a:br>
            <a:r>
              <a:rPr lang="en-GB" sz="1800" dirty="0"/>
              <a:t/>
            </a:r>
            <a:br>
              <a:rPr lang="en-GB" sz="1800" dirty="0"/>
            </a:br>
            <a:r>
              <a:rPr lang="en-GB" b="1" dirty="0" smtClean="0"/>
              <a:t/>
            </a:r>
            <a:br>
              <a:rPr lang="en-GB" b="1" dirty="0" smtClean="0"/>
            </a:br>
            <a:r>
              <a:rPr lang="en-GB" b="1" dirty="0"/>
              <a:t/>
            </a:r>
            <a:br>
              <a:rPr lang="en-GB" b="1" dirty="0"/>
            </a:br>
            <a:r>
              <a:rPr lang="en-US" dirty="0" smtClean="0"/>
              <a:t> </a:t>
            </a:r>
            <a:r>
              <a:rPr lang="en-US" sz="3200" b="1" dirty="0" smtClean="0">
                <a:solidFill>
                  <a:srgbClr val="AE0400"/>
                </a:solidFill>
                <a:cs typeface="Arial"/>
              </a:rPr>
              <a:t/>
            </a:r>
            <a:br>
              <a:rPr lang="en-US" sz="3200" b="1" dirty="0" smtClean="0">
                <a:solidFill>
                  <a:srgbClr val="AE0400"/>
                </a:solidFill>
                <a:cs typeface="Arial"/>
              </a:rPr>
            </a:br>
            <a:r>
              <a:rPr lang="en-US" sz="3200" b="1" dirty="0" smtClean="0">
                <a:solidFill>
                  <a:srgbClr val="AE0400"/>
                </a:solidFill>
                <a:cs typeface="Arial"/>
              </a:rPr>
              <a:t/>
            </a:r>
            <a:br>
              <a:rPr lang="en-US" sz="3200" b="1" dirty="0" smtClean="0">
                <a:solidFill>
                  <a:srgbClr val="AE0400"/>
                </a:solidFill>
                <a:cs typeface="Arial"/>
              </a:rPr>
            </a:br>
            <a:endParaRPr lang="en-US" sz="3200" b="1" dirty="0">
              <a:solidFill>
                <a:srgbClr val="AE0400"/>
              </a:solidFill>
              <a:cs typeface="Arial"/>
            </a:endParaRPr>
          </a:p>
        </p:txBody>
      </p:sp>
    </p:spTree>
    <p:extLst>
      <p:ext uri="{BB962C8B-B14F-4D97-AF65-F5344CB8AC3E}">
        <p14:creationId xmlns:p14="http://schemas.microsoft.com/office/powerpoint/2010/main" val="58546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906000" cy="6528340"/>
          </a:xfrm>
          <a:prstGeom prst="rect">
            <a:avLst/>
          </a:prstGeom>
        </p:spPr>
      </p:pic>
    </p:spTree>
    <p:extLst>
      <p:ext uri="{BB962C8B-B14F-4D97-AF65-F5344CB8AC3E}">
        <p14:creationId xmlns:p14="http://schemas.microsoft.com/office/powerpoint/2010/main" val="378528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553200"/>
          </a:xfrm>
        </p:spPr>
        <p:txBody>
          <a:bodyPr>
            <a:normAutofit fontScale="90000"/>
          </a:bodyPr>
          <a:lstStyle/>
          <a:p>
            <a:pPr lvl="0"/>
            <a:r>
              <a:rPr lang="en-US" b="1" dirty="0" smtClean="0">
                <a:solidFill>
                  <a:srgbClr val="C00000"/>
                </a:solidFill>
                <a:cs typeface="Arial"/>
              </a:rPr>
              <a:t/>
            </a:r>
            <a:br>
              <a:rPr lang="en-US" b="1" dirty="0" smtClean="0">
                <a:solidFill>
                  <a:srgbClr val="C00000"/>
                </a:solidFill>
                <a:cs typeface="Arial"/>
              </a:rPr>
            </a:br>
            <a:r>
              <a:rPr lang="en-US" b="1" dirty="0" smtClean="0">
                <a:solidFill>
                  <a:srgbClr val="C00000"/>
                </a:solidFill>
                <a:cs typeface="Arial"/>
              </a:rPr>
              <a:t>Some initial </a:t>
            </a:r>
            <a:r>
              <a:rPr lang="en-US" b="1" dirty="0">
                <a:solidFill>
                  <a:srgbClr val="C00000"/>
                </a:solidFill>
                <a:cs typeface="Arial"/>
              </a:rPr>
              <a:t>o</a:t>
            </a:r>
            <a:r>
              <a:rPr lang="en-US" b="1" dirty="0" smtClean="0">
                <a:solidFill>
                  <a:srgbClr val="C00000"/>
                </a:solidFill>
                <a:cs typeface="Arial"/>
              </a:rPr>
              <a:t>bservations (continued):</a:t>
            </a:r>
            <a:br>
              <a:rPr lang="en-US" b="1" dirty="0" smtClean="0">
                <a:solidFill>
                  <a:srgbClr val="C00000"/>
                </a:solidFill>
                <a:cs typeface="Arial"/>
              </a:rPr>
            </a:br>
            <a:r>
              <a:rPr lang="en-US" sz="1400" dirty="0" smtClean="0"/>
              <a:t/>
            </a:r>
            <a:br>
              <a:rPr lang="en-US" sz="1400" dirty="0" smtClean="0"/>
            </a:br>
            <a:r>
              <a:rPr lang="en-US" sz="1700" dirty="0" smtClean="0"/>
              <a:t>- </a:t>
            </a:r>
            <a:r>
              <a:rPr lang="en-US" sz="1700" b="1" dirty="0" smtClean="0"/>
              <a:t>Need more training in cybersecurity policy and diplomacy topics, such as norms, rules and principles of responsible state </a:t>
            </a:r>
            <a:r>
              <a:rPr lang="en-US" sz="1700" b="1" dirty="0" err="1" smtClean="0"/>
              <a:t>behaviour</a:t>
            </a:r>
            <a:r>
              <a:rPr lang="en-US" sz="1700" b="1" dirty="0" smtClean="0"/>
              <a:t>, application of international law, Confidence Building Measures</a:t>
            </a:r>
            <a:r>
              <a:rPr lang="en-US" sz="1700" dirty="0" smtClean="0"/>
              <a:t>; Difficulty so far in bringing some Foreign Ministries and Diplomats to recognize importance of Cybersecurity (still considered a matter for IT Departments or security institutions);</a:t>
            </a:r>
            <a:br>
              <a:rPr lang="en-US" sz="1700" dirty="0" smtClean="0"/>
            </a:br>
            <a:r>
              <a:rPr lang="en-US" sz="1700" dirty="0"/>
              <a:t/>
            </a:r>
            <a:br>
              <a:rPr lang="en-US" sz="1700" dirty="0"/>
            </a:br>
            <a:r>
              <a:rPr lang="en-US" sz="1700" dirty="0" smtClean="0"/>
              <a:t>- </a:t>
            </a:r>
            <a:r>
              <a:rPr lang="en-US" sz="1700" b="1" dirty="0" smtClean="0"/>
              <a:t>Need to include in curricula UN GGE references Human Rights Protection. GGE 2015</a:t>
            </a:r>
            <a:r>
              <a:rPr lang="en-US" sz="1700" dirty="0" smtClean="0"/>
              <a:t>: </a:t>
            </a:r>
            <a:br>
              <a:rPr lang="en-US" sz="1700" dirty="0" smtClean="0"/>
            </a:br>
            <a:r>
              <a:rPr lang="en-US" sz="1700" dirty="0" smtClean="0"/>
              <a:t> </a:t>
            </a:r>
            <a:br>
              <a:rPr lang="en-US" sz="1700" dirty="0" smtClean="0"/>
            </a:br>
            <a:r>
              <a:rPr lang="en-US" sz="1700" dirty="0" smtClean="0"/>
              <a:t>- </a:t>
            </a:r>
            <a:r>
              <a:rPr lang="en-US" sz="1700" b="1" dirty="0" smtClean="0"/>
              <a:t>Need </a:t>
            </a:r>
            <a:r>
              <a:rPr lang="en-US" sz="1700" b="1" dirty="0"/>
              <a:t>more joint trainings bringing together technical (Cert) and Policy and diplomatic </a:t>
            </a:r>
            <a:r>
              <a:rPr lang="en-US" sz="1700" b="1" dirty="0" smtClean="0"/>
              <a:t>personnel. </a:t>
            </a:r>
            <a:r>
              <a:rPr lang="en-US" sz="1700" dirty="0" smtClean="0"/>
              <a:t>They have to understand better their respective concerns and </a:t>
            </a:r>
            <a:r>
              <a:rPr lang="en-US" sz="1700" dirty="0"/>
              <a:t>language. - </a:t>
            </a:r>
            <a:r>
              <a:rPr lang="en-US" sz="1700" b="1" dirty="0"/>
              <a:t>Need more multi-stake holder participation </a:t>
            </a:r>
            <a:r>
              <a:rPr lang="en-US" sz="1700" dirty="0"/>
              <a:t>in trainings, especially private sector. </a:t>
            </a:r>
            <a:br>
              <a:rPr lang="en-US" sz="1700" dirty="0"/>
            </a:br>
            <a:r>
              <a:rPr lang="en-US" sz="1700" dirty="0" smtClean="0"/>
              <a:t/>
            </a:r>
            <a:br>
              <a:rPr lang="en-US" sz="1700" dirty="0" smtClean="0"/>
            </a:br>
            <a:r>
              <a:rPr lang="en-US" sz="1700" dirty="0" smtClean="0"/>
              <a:t>- </a:t>
            </a:r>
            <a:r>
              <a:rPr lang="en-US" sz="1700" b="1" dirty="0" smtClean="0"/>
              <a:t>Given that </a:t>
            </a:r>
            <a:r>
              <a:rPr lang="en-US" sz="1700" b="1" dirty="0"/>
              <a:t>accumulating, correlating, and analyzing </a:t>
            </a:r>
            <a:r>
              <a:rPr lang="en-US" sz="1700" b="1" dirty="0" smtClean="0"/>
              <a:t>incident-related </a:t>
            </a:r>
            <a:r>
              <a:rPr lang="en-US" sz="1700" b="1" dirty="0"/>
              <a:t>data is taking place at the enterprise or CSIRT </a:t>
            </a:r>
            <a:r>
              <a:rPr lang="en-US" sz="1700" b="1" dirty="0" smtClean="0"/>
              <a:t>level,  “</a:t>
            </a:r>
            <a:r>
              <a:rPr lang="en-US" sz="1700" b="1" dirty="0"/>
              <a:t>Bottom-up” initiatives should be supported </a:t>
            </a:r>
            <a:r>
              <a:rPr lang="en-US" sz="1700" dirty="0"/>
              <a:t>rather </a:t>
            </a:r>
            <a:r>
              <a:rPr lang="en-US" sz="1700" dirty="0" smtClean="0"/>
              <a:t>than </a:t>
            </a:r>
            <a:r>
              <a:rPr lang="en-US" sz="1700" dirty="0"/>
              <a:t>policy and risk management programs on a </a:t>
            </a:r>
            <a:r>
              <a:rPr lang="en-US" sz="1700" b="1" dirty="0" smtClean="0"/>
              <a:t>“top-down” basis </a:t>
            </a:r>
            <a:r>
              <a:rPr lang="en-US" sz="1700" dirty="0" smtClean="0"/>
              <a:t>(World Bank). </a:t>
            </a:r>
            <a:br>
              <a:rPr lang="en-US" sz="1700" dirty="0" smtClean="0"/>
            </a:br>
            <a:r>
              <a:rPr lang="en-US" sz="1700" dirty="0"/>
              <a:t/>
            </a:r>
            <a:br>
              <a:rPr lang="en-US" sz="1700" dirty="0"/>
            </a:br>
            <a:r>
              <a:rPr lang="en-US" sz="1700" b="1" dirty="0" smtClean="0"/>
              <a:t>- Need national ownership by national stake-holders</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400" dirty="0"/>
              <a:t/>
            </a:r>
            <a:br>
              <a:rPr lang="en-US" sz="1400" dirty="0"/>
            </a:br>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a:t/>
            </a:r>
            <a:br>
              <a:rPr lang="en-US" sz="1600" dirty="0"/>
            </a:br>
            <a:r>
              <a:rPr lang="en-GB" sz="1600" dirty="0"/>
              <a:t> </a:t>
            </a:r>
            <a:r>
              <a:rPr lang="en-US" sz="1600" dirty="0"/>
              <a:t/>
            </a:r>
            <a:br>
              <a:rPr lang="en-US" sz="1600" dirty="0"/>
            </a:br>
            <a:r>
              <a:rPr lang="en-GB" sz="1800" dirty="0" smtClean="0"/>
              <a:t/>
            </a:r>
            <a:br>
              <a:rPr lang="en-GB" sz="1800" dirty="0" smtClean="0"/>
            </a:br>
            <a:r>
              <a:rPr lang="en-GB" sz="1800" dirty="0"/>
              <a:t/>
            </a:r>
            <a:br>
              <a:rPr lang="en-GB" sz="1800" dirty="0"/>
            </a:br>
            <a:r>
              <a:rPr lang="en-GB" b="1" dirty="0" smtClean="0"/>
              <a:t/>
            </a:r>
            <a:br>
              <a:rPr lang="en-GB" b="1" dirty="0" smtClean="0"/>
            </a:br>
            <a:r>
              <a:rPr lang="en-GB" b="1" dirty="0"/>
              <a:t/>
            </a:r>
            <a:br>
              <a:rPr lang="en-GB" b="1" dirty="0"/>
            </a:br>
            <a:r>
              <a:rPr lang="en-US" dirty="0" smtClean="0"/>
              <a:t> </a:t>
            </a:r>
            <a:r>
              <a:rPr lang="en-US" sz="3200" b="1" dirty="0" smtClean="0">
                <a:solidFill>
                  <a:srgbClr val="AE0400"/>
                </a:solidFill>
                <a:cs typeface="Arial"/>
              </a:rPr>
              <a:t/>
            </a:r>
            <a:br>
              <a:rPr lang="en-US" sz="3200" b="1" dirty="0" smtClean="0">
                <a:solidFill>
                  <a:srgbClr val="AE0400"/>
                </a:solidFill>
                <a:cs typeface="Arial"/>
              </a:rPr>
            </a:br>
            <a:r>
              <a:rPr lang="en-US" sz="3200" b="1" dirty="0" smtClean="0">
                <a:solidFill>
                  <a:srgbClr val="AE0400"/>
                </a:solidFill>
                <a:cs typeface="Arial"/>
              </a:rPr>
              <a:t/>
            </a:r>
            <a:br>
              <a:rPr lang="en-US" sz="3200" b="1" dirty="0" smtClean="0">
                <a:solidFill>
                  <a:srgbClr val="AE0400"/>
                </a:solidFill>
                <a:cs typeface="Arial"/>
              </a:rPr>
            </a:br>
            <a:endParaRPr lang="en-US" sz="3200" b="1" dirty="0">
              <a:solidFill>
                <a:srgbClr val="AE0400"/>
              </a:solidFill>
              <a:cs typeface="Arial"/>
            </a:endParaRPr>
          </a:p>
        </p:txBody>
      </p:sp>
    </p:spTree>
    <p:extLst>
      <p:ext uri="{BB962C8B-B14F-4D97-AF65-F5344CB8AC3E}">
        <p14:creationId xmlns:p14="http://schemas.microsoft.com/office/powerpoint/2010/main" val="57483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0" y="-27384"/>
            <a:ext cx="9906000" cy="3428999"/>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lIns="36000" tIns="36000" rIns="36000" bIns="36000" rtlCol="0" anchor="t" anchorCtr="0">
            <a:noAutofit/>
          </a:bodyPr>
          <a:lstStyle/>
          <a:p>
            <a:pPr algn="l"/>
            <a:endParaRPr lang="en-GB" sz="1200">
              <a:solidFill>
                <a:schemeClr val="tx1"/>
              </a:solidFill>
              <a:latin typeface="Arial" charset="0"/>
              <a:ea typeface="Arial" charset="0"/>
              <a:cs typeface="Arial"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11317" y="5848137"/>
            <a:ext cx="2196244" cy="49413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a:ext>
            </a:extLst>
          </a:blip>
          <a:srcRect r="-20"/>
          <a:stretch/>
        </p:blipFill>
        <p:spPr>
          <a:xfrm>
            <a:off x="4987673" y="5966041"/>
            <a:ext cx="1581238" cy="512056"/>
          </a:xfrm>
          <a:prstGeom prst="rect">
            <a:avLst/>
          </a:prstGeom>
        </p:spPr>
      </p:pic>
      <p:pic>
        <p:nvPicPr>
          <p:cNvPr id="5" name="Picture 4"/>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l="4229" t="9477" r="2014" b="9343"/>
          <a:stretch/>
        </p:blipFill>
        <p:spPr>
          <a:xfrm>
            <a:off x="1956237" y="706050"/>
            <a:ext cx="5949091" cy="2146886"/>
          </a:xfrm>
          <a:prstGeom prst="rect">
            <a:avLst/>
          </a:prstGeom>
        </p:spPr>
      </p:pic>
      <p:sp>
        <p:nvSpPr>
          <p:cNvPr id="12" name="Rectangle 11"/>
          <p:cNvSpPr/>
          <p:nvPr/>
        </p:nvSpPr>
        <p:spPr>
          <a:xfrm>
            <a:off x="0" y="5229200"/>
            <a:ext cx="9849544" cy="461665"/>
          </a:xfrm>
          <a:prstGeom prst="rect">
            <a:avLst/>
          </a:prstGeom>
        </p:spPr>
        <p:txBody>
          <a:bodyPr wrap="square">
            <a:spAutoFit/>
          </a:bodyPr>
          <a:lstStyle/>
          <a:p>
            <a:pPr algn="ctr"/>
            <a:r>
              <a:rPr lang="en-GB" altLang="en-US" sz="1200" i="1" dirty="0">
                <a:latin typeface="Arial" charset="0"/>
                <a:ea typeface="Arial" charset="0"/>
                <a:cs typeface="Arial" charset="0"/>
              </a:rPr>
              <a:t>A joint project implemented by UN CTED and ICT4Peace Foundation </a:t>
            </a:r>
            <a:endParaRPr lang="en-GB" altLang="en-US" sz="1200" i="1" dirty="0" smtClean="0">
              <a:latin typeface="Arial" charset="0"/>
              <a:ea typeface="Arial" charset="0"/>
              <a:cs typeface="Arial" charset="0"/>
            </a:endParaRPr>
          </a:p>
          <a:p>
            <a:pPr algn="ctr"/>
            <a:r>
              <a:rPr lang="en-GB" altLang="en-US" sz="1200" i="1" dirty="0" smtClean="0">
                <a:latin typeface="Arial" charset="0"/>
                <a:ea typeface="Arial" charset="0"/>
                <a:cs typeface="Arial" charset="0"/>
              </a:rPr>
              <a:t>under </a:t>
            </a:r>
            <a:r>
              <a:rPr lang="en-GB" altLang="en-US" sz="1200" i="1" dirty="0">
                <a:latin typeface="Arial" charset="0"/>
                <a:ea typeface="Arial" charset="0"/>
                <a:cs typeface="Arial" charset="0"/>
              </a:rPr>
              <a:t>mandate of the United Nations Security Council Counter-Terrorism Committee</a:t>
            </a:r>
          </a:p>
        </p:txBody>
      </p:sp>
      <p:sp>
        <p:nvSpPr>
          <p:cNvPr id="2" name="Rectangle 1"/>
          <p:cNvSpPr/>
          <p:nvPr/>
        </p:nvSpPr>
        <p:spPr>
          <a:xfrm>
            <a:off x="1681154" y="3853742"/>
            <a:ext cx="6494085" cy="1200329"/>
          </a:xfrm>
          <a:prstGeom prst="rect">
            <a:avLst/>
          </a:prstGeom>
        </p:spPr>
        <p:txBody>
          <a:bodyPr wrap="none">
            <a:spAutoFit/>
          </a:bodyPr>
          <a:lstStyle/>
          <a:p>
            <a:pPr algn="ctr"/>
            <a:r>
              <a:rPr lang="en-GB" dirty="0">
                <a:solidFill>
                  <a:srgbClr val="000000"/>
                </a:solidFill>
                <a:latin typeface="Arial" charset="0"/>
                <a:ea typeface="Arial" charset="0"/>
                <a:cs typeface="Arial" charset="0"/>
              </a:rPr>
              <a:t>C</a:t>
            </a:r>
            <a:r>
              <a:rPr lang="en-GB" dirty="0" smtClean="0">
                <a:solidFill>
                  <a:srgbClr val="000000"/>
                </a:solidFill>
                <a:latin typeface="Arial" charset="0"/>
                <a:ea typeface="Arial" charset="0"/>
                <a:cs typeface="Arial" charset="0"/>
              </a:rPr>
              <a:t>onnecting </a:t>
            </a:r>
            <a:r>
              <a:rPr lang="en-GB" dirty="0">
                <a:solidFill>
                  <a:srgbClr val="000000"/>
                </a:solidFill>
                <a:latin typeface="Arial" charset="0"/>
                <a:ea typeface="Arial" charset="0"/>
                <a:cs typeface="Arial" charset="0"/>
              </a:rPr>
              <a:t>industry, government, and civil society to prevent</a:t>
            </a:r>
          </a:p>
          <a:p>
            <a:pPr algn="ctr"/>
            <a:r>
              <a:rPr lang="en-GB" dirty="0">
                <a:solidFill>
                  <a:srgbClr val="000000"/>
                </a:solidFill>
                <a:latin typeface="Arial" charset="0"/>
                <a:ea typeface="Arial" charset="0"/>
                <a:cs typeface="Arial" charset="0"/>
              </a:rPr>
              <a:t> the terrorist use of the internet whilst respecting human </a:t>
            </a:r>
            <a:r>
              <a:rPr lang="en-GB" dirty="0" smtClean="0">
                <a:solidFill>
                  <a:srgbClr val="000000"/>
                </a:solidFill>
                <a:latin typeface="Arial" charset="0"/>
                <a:ea typeface="Arial" charset="0"/>
                <a:cs typeface="Arial" charset="0"/>
              </a:rPr>
              <a:t>rights</a:t>
            </a:r>
          </a:p>
          <a:p>
            <a:pPr algn="ctr"/>
            <a:endParaRPr lang="en-GB" dirty="0">
              <a:solidFill>
                <a:srgbClr val="000000"/>
              </a:solidFill>
              <a:latin typeface="Arial" charset="0"/>
              <a:ea typeface="Arial" charset="0"/>
              <a:cs typeface="Arial" charset="0"/>
            </a:endParaRPr>
          </a:p>
          <a:p>
            <a:pPr algn="ctr"/>
            <a:r>
              <a:rPr lang="en-GB" b="1" i="1" dirty="0" smtClean="0">
                <a:solidFill>
                  <a:srgbClr val="000000"/>
                </a:solidFill>
                <a:latin typeface="Arial" charset="0"/>
                <a:ea typeface="Arial" charset="0"/>
                <a:cs typeface="Arial" charset="0"/>
              </a:rPr>
              <a:t>tech</a:t>
            </a:r>
            <a:r>
              <a:rPr lang="en-GB" sz="1750" i="1" dirty="0" smtClean="0">
                <a:solidFill>
                  <a:srgbClr val="000000"/>
                </a:solidFill>
                <a:latin typeface="Arial" charset="0"/>
                <a:ea typeface="Arial" charset="0"/>
                <a:cs typeface="Arial" charset="0"/>
              </a:rPr>
              <a:t>against</a:t>
            </a:r>
            <a:r>
              <a:rPr lang="en-GB" b="1" i="1" dirty="0" smtClean="0">
                <a:solidFill>
                  <a:srgbClr val="000000"/>
                </a:solidFill>
                <a:latin typeface="Arial" charset="0"/>
                <a:ea typeface="Arial" charset="0"/>
                <a:cs typeface="Arial" charset="0"/>
              </a:rPr>
              <a:t>terrorism</a:t>
            </a:r>
            <a:r>
              <a:rPr lang="en-GB" i="1" dirty="0" smtClean="0">
                <a:solidFill>
                  <a:srgbClr val="000000"/>
                </a:solidFill>
                <a:latin typeface="Arial" charset="0"/>
                <a:ea typeface="Arial" charset="0"/>
                <a:cs typeface="Arial" charset="0"/>
              </a:rPr>
              <a:t>.org   @</a:t>
            </a:r>
            <a:r>
              <a:rPr lang="en-GB" i="1" dirty="0" err="1" smtClean="0">
                <a:solidFill>
                  <a:srgbClr val="000000"/>
                </a:solidFill>
                <a:latin typeface="Arial" charset="0"/>
                <a:ea typeface="Arial" charset="0"/>
                <a:cs typeface="Arial" charset="0"/>
              </a:rPr>
              <a:t>techvsterrorism</a:t>
            </a:r>
            <a:endParaRPr lang="en-GB" i="1" dirty="0">
              <a:latin typeface="Arial" charset="0"/>
              <a:ea typeface="Arial" charset="0"/>
              <a:cs typeface="Arial" charset="0"/>
            </a:endParaRPr>
          </a:p>
        </p:txBody>
      </p:sp>
    </p:spTree>
    <p:extLst>
      <p:ext uri="{BB962C8B-B14F-4D97-AF65-F5344CB8AC3E}">
        <p14:creationId xmlns:p14="http://schemas.microsoft.com/office/powerpoint/2010/main" val="71537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968330" y="4240343"/>
            <a:ext cx="3995556" cy="1537706"/>
          </a:xfrm>
          <a:prstGeom prst="roundRect">
            <a:avLst>
              <a:gd name="adj" fmla="val 20919"/>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1" rIns="0" bIns="0" numCol="1" spcCol="0" rtlCol="0" fromWordArt="0" anchor="ctr" anchorCtr="0" forceAA="0" compatLnSpc="1">
            <a:prstTxWarp prst="textNoShape">
              <a:avLst/>
            </a:prstTxWarp>
            <a:noAutofit/>
          </a:bodyPr>
          <a:lstStyle/>
          <a:p>
            <a:pPr marL="1384335"/>
            <a:r>
              <a:rPr lang="en-GB" sz="2000" b="1" dirty="0">
                <a:latin typeface="Arial" charset="0"/>
                <a:ea typeface="Arial" charset="0"/>
                <a:cs typeface="Arial" charset="0"/>
              </a:rPr>
              <a:t>Financial funding </a:t>
            </a:r>
            <a:r>
              <a:rPr lang="en-GB" sz="2000" b="1">
                <a:latin typeface="Arial" charset="0"/>
                <a:ea typeface="Arial" charset="0"/>
                <a:cs typeface="Arial" charset="0"/>
              </a:rPr>
              <a:t>and transfers</a:t>
            </a:r>
            <a:endParaRPr lang="en-GB" sz="2000" dirty="0">
              <a:latin typeface="Arial" charset="0"/>
              <a:ea typeface="Arial" charset="0"/>
              <a:cs typeface="Arial" charset="0"/>
            </a:endParaRPr>
          </a:p>
        </p:txBody>
      </p:sp>
      <p:sp>
        <p:nvSpPr>
          <p:cNvPr id="28" name="Rounded Rectangle 27"/>
          <p:cNvSpPr/>
          <p:nvPr/>
        </p:nvSpPr>
        <p:spPr>
          <a:xfrm>
            <a:off x="669413" y="4240343"/>
            <a:ext cx="3995556" cy="1537706"/>
          </a:xfrm>
          <a:prstGeom prst="roundRect">
            <a:avLst>
              <a:gd name="adj" fmla="val 20919"/>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1" rIns="0" bIns="0" numCol="1" spcCol="0" rtlCol="0" fromWordArt="0" anchor="ctr" anchorCtr="0" forceAA="0" compatLnSpc="1">
            <a:prstTxWarp prst="textNoShape">
              <a:avLst/>
            </a:prstTxWarp>
            <a:noAutofit/>
          </a:bodyPr>
          <a:lstStyle/>
          <a:p>
            <a:pPr marL="1384335"/>
            <a:r>
              <a:rPr lang="en-GB" sz="2000" b="1">
                <a:latin typeface="Arial" charset="0"/>
                <a:ea typeface="Arial" charset="0"/>
                <a:cs typeface="Arial" charset="0"/>
              </a:rPr>
              <a:t>Content storage and knowledge sharing</a:t>
            </a:r>
            <a:endParaRPr lang="en-GB" sz="2000" dirty="0">
              <a:latin typeface="Arial" charset="0"/>
              <a:ea typeface="Arial" charset="0"/>
              <a:cs typeface="Arial" charset="0"/>
            </a:endParaRPr>
          </a:p>
        </p:txBody>
      </p:sp>
      <p:sp>
        <p:nvSpPr>
          <p:cNvPr id="2" name="Title 1"/>
          <p:cNvSpPr>
            <a:spLocks noGrp="1"/>
          </p:cNvSpPr>
          <p:nvPr>
            <p:ph type="title"/>
          </p:nvPr>
        </p:nvSpPr>
        <p:spPr>
          <a:xfrm>
            <a:off x="295886" y="343122"/>
            <a:ext cx="8473541" cy="542926"/>
          </a:xfrm>
        </p:spPr>
        <p:txBody>
          <a:bodyPr>
            <a:normAutofit fontScale="90000"/>
          </a:bodyPr>
          <a:lstStyle/>
          <a:p>
            <a:r>
              <a:rPr lang="en-GB" dirty="0"/>
              <a:t>In this project we </a:t>
            </a:r>
            <a:r>
              <a:rPr lang="en-GB" dirty="0" smtClean="0"/>
              <a:t>are focusing on tech organisations </a:t>
            </a:r>
            <a:r>
              <a:rPr lang="en-GB" dirty="0"/>
              <a:t>that can be exploited by terrorists to publicise, recruit, and support operations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0726" y="4485168"/>
            <a:ext cx="1048058" cy="1048058"/>
          </a:xfrm>
          <a:prstGeom prst="rect">
            <a:avLst/>
          </a:prstGeom>
        </p:spPr>
      </p:pic>
      <p:sp>
        <p:nvSpPr>
          <p:cNvPr id="21" name="Pentagon 20"/>
          <p:cNvSpPr/>
          <p:nvPr/>
        </p:nvSpPr>
        <p:spPr>
          <a:xfrm>
            <a:off x="560513" y="1412777"/>
            <a:ext cx="4320480" cy="648073"/>
          </a:xfrm>
          <a:prstGeom prst="homePlate">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noAutofit/>
          </a:bodyPr>
          <a:lstStyle/>
          <a:p>
            <a:pPr algn="ctr"/>
            <a:r>
              <a:rPr lang="en-GB" sz="1801" b="1" dirty="0">
                <a:solidFill>
                  <a:schemeClr val="bg1"/>
                </a:solidFill>
                <a:latin typeface="Arial" charset="0"/>
                <a:ea typeface="Arial" charset="0"/>
                <a:cs typeface="Arial" charset="0"/>
              </a:rPr>
              <a:t>Publicity and recruitment</a:t>
            </a:r>
          </a:p>
        </p:txBody>
      </p:sp>
      <p:sp>
        <p:nvSpPr>
          <p:cNvPr id="22" name="Chevron 21"/>
          <p:cNvSpPr/>
          <p:nvPr/>
        </p:nvSpPr>
        <p:spPr>
          <a:xfrm>
            <a:off x="4664970" y="1412777"/>
            <a:ext cx="4787559" cy="648073"/>
          </a:xfrm>
          <a:prstGeom prst="chevron">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noAutofit/>
          </a:bodyPr>
          <a:lstStyle/>
          <a:p>
            <a:pPr algn="ctr"/>
            <a:r>
              <a:rPr lang="en-GB" sz="1801" b="1" dirty="0">
                <a:solidFill>
                  <a:schemeClr val="bg1"/>
                </a:solidFill>
                <a:latin typeface="Arial" charset="0"/>
                <a:ea typeface="Arial" charset="0"/>
                <a:cs typeface="Arial" charset="0"/>
              </a:rPr>
              <a:t>Operational usage (overt / covert)</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2249" y="4485170"/>
            <a:ext cx="853637" cy="853637"/>
          </a:xfrm>
          <a:prstGeom prst="rect">
            <a:avLst/>
          </a:prstGeom>
        </p:spPr>
      </p:pic>
      <p:sp>
        <p:nvSpPr>
          <p:cNvPr id="8" name="Rounded Rectangle 7"/>
          <p:cNvSpPr/>
          <p:nvPr/>
        </p:nvSpPr>
        <p:spPr>
          <a:xfrm>
            <a:off x="669413" y="2395349"/>
            <a:ext cx="3995556" cy="1537706"/>
          </a:xfrm>
          <a:prstGeom prst="roundRect">
            <a:avLst>
              <a:gd name="adj" fmla="val 20919"/>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1" rIns="0" bIns="0" numCol="1" spcCol="0" rtlCol="0" fromWordArt="0" anchor="ctr" anchorCtr="0" forceAA="0" compatLnSpc="1">
            <a:prstTxWarp prst="textNoShape">
              <a:avLst/>
            </a:prstTxWarp>
            <a:noAutofit/>
          </a:bodyPr>
          <a:lstStyle/>
          <a:p>
            <a:pPr marL="1384335"/>
            <a:r>
              <a:rPr lang="en-GB" sz="2000" b="1" dirty="0">
                <a:latin typeface="Arial" charset="0"/>
                <a:ea typeface="Arial" charset="0"/>
                <a:cs typeface="Arial" charset="0"/>
              </a:rPr>
              <a:t>Social media and </a:t>
            </a:r>
            <a:r>
              <a:rPr lang="en-GB" sz="2000" b="1" dirty="0" smtClean="0">
                <a:latin typeface="Arial" charset="0"/>
                <a:ea typeface="Arial" charset="0"/>
                <a:cs typeface="Arial" charset="0"/>
              </a:rPr>
              <a:t>sharing </a:t>
            </a:r>
            <a:r>
              <a:rPr lang="en-GB" sz="2000" b="1" dirty="0">
                <a:latin typeface="Arial" charset="0"/>
                <a:ea typeface="Arial" charset="0"/>
                <a:cs typeface="Arial" charset="0"/>
              </a:rPr>
              <a:t>p</a:t>
            </a:r>
            <a:r>
              <a:rPr lang="en-GB" sz="2000" b="1" dirty="0" smtClean="0">
                <a:latin typeface="Arial" charset="0"/>
                <a:ea typeface="Arial" charset="0"/>
                <a:cs typeface="Arial" charset="0"/>
              </a:rPr>
              <a:t>latforms</a:t>
            </a:r>
            <a:endParaRPr lang="en-GB" sz="2000" dirty="0">
              <a:latin typeface="Arial" charset="0"/>
              <a:ea typeface="Arial" charset="0"/>
              <a:cs typeface="Arial"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0916" y="2553301"/>
            <a:ext cx="1152114" cy="1152114"/>
          </a:xfrm>
          <a:prstGeom prst="rect">
            <a:avLst/>
          </a:prstGeom>
        </p:spPr>
      </p:pic>
      <p:sp>
        <p:nvSpPr>
          <p:cNvPr id="20" name="Oval 19"/>
          <p:cNvSpPr/>
          <p:nvPr/>
        </p:nvSpPr>
        <p:spPr>
          <a:xfrm>
            <a:off x="364471" y="1196753"/>
            <a:ext cx="432000" cy="432000"/>
          </a:xfrm>
          <a:prstGeom prst="ellipse">
            <a:avLst/>
          </a:prstGeom>
          <a:solidFill>
            <a:srgbClr val="FFC00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sz="1801" b="1" dirty="0">
                <a:solidFill>
                  <a:schemeClr val="tx1"/>
                </a:solidFill>
                <a:latin typeface="Arial" charset="0"/>
                <a:ea typeface="Arial" charset="0"/>
                <a:cs typeface="Arial" charset="0"/>
              </a:rPr>
              <a:t>1</a:t>
            </a:r>
          </a:p>
        </p:txBody>
      </p:sp>
      <p:sp>
        <p:nvSpPr>
          <p:cNvPr id="27" name="Oval 26"/>
          <p:cNvSpPr/>
          <p:nvPr/>
        </p:nvSpPr>
        <p:spPr>
          <a:xfrm>
            <a:off x="4563284" y="1196753"/>
            <a:ext cx="432000" cy="432000"/>
          </a:xfrm>
          <a:prstGeom prst="ellipse">
            <a:avLst/>
          </a:prstGeom>
          <a:solidFill>
            <a:srgbClr val="FFC00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sz="1801" b="1" dirty="0">
                <a:solidFill>
                  <a:schemeClr val="tx1"/>
                </a:solidFill>
                <a:latin typeface="Arial" charset="0"/>
                <a:ea typeface="Arial" charset="0"/>
                <a:cs typeface="Arial" charset="0"/>
              </a:rPr>
              <a:t>2</a:t>
            </a:r>
          </a:p>
        </p:txBody>
      </p:sp>
      <p:sp>
        <p:nvSpPr>
          <p:cNvPr id="29" name="Rounded Rectangle 28"/>
          <p:cNvSpPr/>
          <p:nvPr/>
        </p:nvSpPr>
        <p:spPr>
          <a:xfrm>
            <a:off x="4968330" y="2395349"/>
            <a:ext cx="3995556" cy="1537706"/>
          </a:xfrm>
          <a:prstGeom prst="roundRect">
            <a:avLst>
              <a:gd name="adj" fmla="val 20919"/>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1" rIns="0" bIns="0" numCol="1" spcCol="0" rtlCol="0" fromWordArt="0" anchor="ctr" anchorCtr="0" forceAA="0" compatLnSpc="1">
            <a:prstTxWarp prst="textNoShape">
              <a:avLst/>
            </a:prstTxWarp>
            <a:noAutofit/>
          </a:bodyPr>
          <a:lstStyle/>
          <a:p>
            <a:pPr marL="1384335"/>
            <a:r>
              <a:rPr lang="en-GB" sz="2000" b="1" dirty="0">
                <a:latin typeface="Arial" charset="0"/>
                <a:ea typeface="Arial" charset="0"/>
                <a:cs typeface="Arial" charset="0"/>
              </a:rPr>
              <a:t>Communications and messaging</a:t>
            </a:r>
            <a:endParaRPr lang="en-GB" sz="2000" dirty="0">
              <a:latin typeface="Arial" charset="0"/>
              <a:ea typeface="Arial" charset="0"/>
              <a:cs typeface="Arial" charset="0"/>
            </a:endParaRPr>
          </a:p>
        </p:txBody>
      </p:sp>
      <p:grpSp>
        <p:nvGrpSpPr>
          <p:cNvPr id="6" name="Group 5"/>
          <p:cNvGrpSpPr/>
          <p:nvPr/>
        </p:nvGrpSpPr>
        <p:grpSpPr>
          <a:xfrm>
            <a:off x="5179486" y="2614010"/>
            <a:ext cx="1170713" cy="1030693"/>
            <a:chOff x="5074807" y="2568652"/>
            <a:chExt cx="703565" cy="619417"/>
          </a:xfrm>
        </p:grpSpPr>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74807" y="2612005"/>
              <a:ext cx="576064" cy="57606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17110" y="2568652"/>
              <a:ext cx="361262" cy="361262"/>
            </a:xfrm>
            <a:prstGeom prst="rect">
              <a:avLst/>
            </a:prstGeom>
          </p:spPr>
        </p:pic>
      </p:grpSp>
    </p:spTree>
    <p:extLst>
      <p:ext uri="{BB962C8B-B14F-4D97-AF65-F5344CB8AC3E}">
        <p14:creationId xmlns:p14="http://schemas.microsoft.com/office/powerpoint/2010/main" val="1702387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767723" y="2666081"/>
            <a:ext cx="303035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3"/>
            <a:endCxn id="12" idx="3"/>
          </p:cNvCxnSpPr>
          <p:nvPr/>
        </p:nvCxnSpPr>
        <p:spPr>
          <a:xfrm>
            <a:off x="3080792" y="2625885"/>
            <a:ext cx="303035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2480" y="347073"/>
            <a:ext cx="8869018" cy="542925"/>
          </a:xfrm>
        </p:spPr>
        <p:txBody>
          <a:bodyPr>
            <a:normAutofit fontScale="90000"/>
          </a:bodyPr>
          <a:lstStyle/>
          <a:p>
            <a:r>
              <a:rPr lang="en-GB" dirty="0" smtClean="0"/>
              <a:t>Large tech companies have developed an “emerging normative framework” to help tackle the terrorist use of tech</a:t>
            </a:r>
            <a:endParaRPr lang="en-GB" dirty="0"/>
          </a:p>
        </p:txBody>
      </p:sp>
      <p:sp>
        <p:nvSpPr>
          <p:cNvPr id="8" name="Rounded Rectangle 7"/>
          <p:cNvSpPr/>
          <p:nvPr/>
        </p:nvSpPr>
        <p:spPr>
          <a:xfrm>
            <a:off x="698511" y="1513953"/>
            <a:ext cx="2382281" cy="2223864"/>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b="1" dirty="0" smtClean="0">
                <a:latin typeface="Arial" charset="0"/>
                <a:ea typeface="Arial" charset="0"/>
                <a:cs typeface="Arial" charset="0"/>
              </a:rPr>
              <a:t>Terms of Service &amp; Respect for Rights</a:t>
            </a:r>
            <a:endParaRPr lang="en-GB" dirty="0">
              <a:latin typeface="Arial" charset="0"/>
              <a:ea typeface="Arial" charset="0"/>
              <a:cs typeface="Arial" charset="0"/>
            </a:endParaRPr>
          </a:p>
        </p:txBody>
      </p:sp>
      <p:pic>
        <p:nvPicPr>
          <p:cNvPr id="11" name="Picture 10"/>
          <p:cNvPicPr>
            <a:picLocks noChangeAspect="1"/>
          </p:cNvPicPr>
          <p:nvPr/>
        </p:nvPicPr>
        <p:blipFill>
          <a:blip r:embed="rId2"/>
          <a:stretch>
            <a:fillRect/>
          </a:stretch>
        </p:blipFill>
        <p:spPr>
          <a:xfrm>
            <a:off x="1424608" y="1772816"/>
            <a:ext cx="962755" cy="1225334"/>
          </a:xfrm>
          <a:prstGeom prst="rect">
            <a:avLst/>
          </a:prstGeom>
        </p:spPr>
      </p:pic>
      <p:sp>
        <p:nvSpPr>
          <p:cNvPr id="12" name="Rounded Rectangle 11"/>
          <p:cNvSpPr/>
          <p:nvPr/>
        </p:nvSpPr>
        <p:spPr>
          <a:xfrm>
            <a:off x="3728864" y="1513953"/>
            <a:ext cx="2382281" cy="2223864"/>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b="1" dirty="0" smtClean="0">
                <a:latin typeface="Arial" charset="0"/>
                <a:ea typeface="Arial" charset="0"/>
                <a:cs typeface="Arial" charset="0"/>
              </a:rPr>
              <a:t>Content Takedowns</a:t>
            </a:r>
            <a:endParaRPr lang="en-GB" dirty="0">
              <a:latin typeface="Arial" charset="0"/>
              <a:ea typeface="Arial" charset="0"/>
              <a:cs typeface="Arial" charset="0"/>
            </a:endParaRPr>
          </a:p>
        </p:txBody>
      </p:sp>
      <p:sp>
        <p:nvSpPr>
          <p:cNvPr id="13" name="Rounded Rectangle 12"/>
          <p:cNvSpPr/>
          <p:nvPr/>
        </p:nvSpPr>
        <p:spPr>
          <a:xfrm>
            <a:off x="6759217" y="1513953"/>
            <a:ext cx="2382281" cy="2223864"/>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b="1" dirty="0" smtClean="0">
                <a:latin typeface="Arial" charset="0"/>
                <a:ea typeface="Arial" charset="0"/>
                <a:cs typeface="Arial" charset="0"/>
              </a:rPr>
              <a:t>Transparency Reports</a:t>
            </a:r>
            <a:endParaRPr lang="en-GB" dirty="0">
              <a:latin typeface="Arial" charset="0"/>
              <a:ea typeface="Arial" charset="0"/>
              <a:cs typeface="Arial" charset="0"/>
            </a:endParaRPr>
          </a:p>
        </p:txBody>
      </p:sp>
      <p:pic>
        <p:nvPicPr>
          <p:cNvPr id="14" name="Picture 13"/>
          <p:cNvPicPr>
            <a:picLocks noChangeAspect="1"/>
          </p:cNvPicPr>
          <p:nvPr/>
        </p:nvPicPr>
        <p:blipFill>
          <a:blip r:embed="rId3"/>
          <a:stretch>
            <a:fillRect/>
          </a:stretch>
        </p:blipFill>
        <p:spPr>
          <a:xfrm>
            <a:off x="4448944" y="1772768"/>
            <a:ext cx="988012" cy="1172961"/>
          </a:xfrm>
          <a:prstGeom prst="rect">
            <a:avLst/>
          </a:prstGeom>
        </p:spPr>
      </p:pic>
      <p:sp>
        <p:nvSpPr>
          <p:cNvPr id="20" name="Oval 19"/>
          <p:cNvSpPr/>
          <p:nvPr/>
        </p:nvSpPr>
        <p:spPr>
          <a:xfrm>
            <a:off x="629560" y="1340768"/>
            <a:ext cx="432000" cy="432000"/>
          </a:xfrm>
          <a:prstGeom prst="ellipse">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b="1" dirty="0" smtClean="0">
                <a:solidFill>
                  <a:schemeClr val="bg1"/>
                </a:solidFill>
                <a:latin typeface="Arial" charset="0"/>
                <a:ea typeface="Arial" charset="0"/>
                <a:cs typeface="Arial" charset="0"/>
              </a:rPr>
              <a:t>1</a:t>
            </a:r>
            <a:endParaRPr lang="en-GB" b="1" dirty="0">
              <a:solidFill>
                <a:schemeClr val="bg1"/>
              </a:solidFill>
              <a:latin typeface="Arial" charset="0"/>
              <a:ea typeface="Arial" charset="0"/>
              <a:cs typeface="Arial" charset="0"/>
            </a:endParaRPr>
          </a:p>
        </p:txBody>
      </p:sp>
      <p:sp>
        <p:nvSpPr>
          <p:cNvPr id="21" name="Oval 20"/>
          <p:cNvSpPr/>
          <p:nvPr/>
        </p:nvSpPr>
        <p:spPr>
          <a:xfrm>
            <a:off x="3701516" y="1340768"/>
            <a:ext cx="432000" cy="432000"/>
          </a:xfrm>
          <a:prstGeom prst="ellipse">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b="1" dirty="0" smtClean="0">
                <a:solidFill>
                  <a:schemeClr val="bg1"/>
                </a:solidFill>
                <a:latin typeface="Arial" charset="0"/>
                <a:ea typeface="Arial" charset="0"/>
                <a:cs typeface="Arial" charset="0"/>
              </a:rPr>
              <a:t>2</a:t>
            </a:r>
            <a:endParaRPr lang="en-GB" b="1" dirty="0">
              <a:solidFill>
                <a:schemeClr val="bg1"/>
              </a:solidFill>
              <a:latin typeface="Arial" charset="0"/>
              <a:ea typeface="Arial" charset="0"/>
              <a:cs typeface="Arial" charset="0"/>
            </a:endParaRPr>
          </a:p>
        </p:txBody>
      </p:sp>
      <p:sp>
        <p:nvSpPr>
          <p:cNvPr id="22" name="Oval 21"/>
          <p:cNvSpPr/>
          <p:nvPr/>
        </p:nvSpPr>
        <p:spPr>
          <a:xfrm>
            <a:off x="6723237" y="1340768"/>
            <a:ext cx="432000" cy="432000"/>
          </a:xfrm>
          <a:prstGeom prst="ellipse">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b="1" dirty="0" smtClean="0">
                <a:solidFill>
                  <a:schemeClr val="bg1"/>
                </a:solidFill>
                <a:latin typeface="Arial" charset="0"/>
                <a:ea typeface="Arial" charset="0"/>
                <a:cs typeface="Arial" charset="0"/>
              </a:rPr>
              <a:t>3</a:t>
            </a:r>
            <a:endParaRPr lang="en-GB" b="1" dirty="0">
              <a:solidFill>
                <a:schemeClr val="bg1"/>
              </a:solidFill>
              <a:latin typeface="Arial" charset="0"/>
              <a:ea typeface="Arial" charset="0"/>
              <a:cs typeface="Arial" charset="0"/>
            </a:endParaRPr>
          </a:p>
        </p:txBody>
      </p:sp>
      <p:sp>
        <p:nvSpPr>
          <p:cNvPr id="25" name="Rectangle 24"/>
          <p:cNvSpPr/>
          <p:nvPr/>
        </p:nvSpPr>
        <p:spPr>
          <a:xfrm>
            <a:off x="629561" y="3944060"/>
            <a:ext cx="2698052" cy="2123658"/>
          </a:xfrm>
          <a:prstGeom prst="rect">
            <a:avLst/>
          </a:prstGeom>
        </p:spPr>
        <p:txBody>
          <a:bodyPr wrap="square" lIns="0" tIns="0" rIns="0" bIns="0">
            <a:spAutoFit/>
          </a:bodyPr>
          <a:lstStyle/>
          <a:p>
            <a:pPr marL="138113" indent="-138113">
              <a:spcAft>
                <a:spcPts val="600"/>
              </a:spcAft>
              <a:buFont typeface="Arial" charset="0"/>
              <a:buChar char="•"/>
            </a:pPr>
            <a:r>
              <a:rPr lang="en-GB" sz="1600" dirty="0" smtClean="0">
                <a:latin typeface="Arial" charset="0"/>
                <a:ea typeface="Arial" charset="0"/>
                <a:cs typeface="Arial" charset="0"/>
              </a:rPr>
              <a:t>Community guidelines and standards respecting freedom of expression and human rights principles</a:t>
            </a:r>
          </a:p>
          <a:p>
            <a:pPr marL="138113" indent="-138113">
              <a:spcAft>
                <a:spcPts val="600"/>
              </a:spcAft>
              <a:buFont typeface="Arial" charset="0"/>
              <a:buChar char="•"/>
            </a:pPr>
            <a:r>
              <a:rPr lang="en-GB" sz="1600" dirty="0" smtClean="0">
                <a:latin typeface="Arial" charset="0"/>
                <a:ea typeface="Arial" charset="0"/>
                <a:cs typeface="Arial" charset="0"/>
              </a:rPr>
              <a:t>Operational definitions of violent extremism and terrorism</a:t>
            </a:r>
          </a:p>
          <a:p>
            <a:pPr marL="138113" indent="-138113">
              <a:spcAft>
                <a:spcPts val="600"/>
              </a:spcAft>
              <a:buFont typeface="Arial" charset="0"/>
              <a:buChar char="•"/>
            </a:pPr>
            <a:endParaRPr lang="en-GB" sz="1600" dirty="0">
              <a:latin typeface="Arial" charset="0"/>
              <a:ea typeface="Arial" charset="0"/>
              <a:cs typeface="Arial" charset="0"/>
            </a:endParaRPr>
          </a:p>
        </p:txBody>
      </p:sp>
      <p:sp>
        <p:nvSpPr>
          <p:cNvPr id="26" name="Rectangle 25"/>
          <p:cNvSpPr/>
          <p:nvPr/>
        </p:nvSpPr>
        <p:spPr>
          <a:xfrm>
            <a:off x="3701516" y="3944060"/>
            <a:ext cx="2629101" cy="2446824"/>
          </a:xfrm>
          <a:prstGeom prst="rect">
            <a:avLst/>
          </a:prstGeom>
        </p:spPr>
        <p:txBody>
          <a:bodyPr wrap="square" lIns="0" tIns="0" rIns="0" bIns="0">
            <a:spAutoFit/>
          </a:bodyPr>
          <a:lstStyle/>
          <a:p>
            <a:pPr marL="138113" indent="-138113">
              <a:spcAft>
                <a:spcPts val="600"/>
              </a:spcAft>
              <a:buFont typeface="Arial" charset="0"/>
              <a:buChar char="•"/>
            </a:pPr>
            <a:r>
              <a:rPr lang="en-GB" sz="1600" dirty="0" smtClean="0">
                <a:latin typeface="Arial" charset="0"/>
                <a:ea typeface="Arial" charset="0"/>
                <a:cs typeface="Arial" charset="0"/>
              </a:rPr>
              <a:t>Content reporting by users, NGOs, and governments</a:t>
            </a:r>
          </a:p>
          <a:p>
            <a:pPr marL="138113" indent="-138113">
              <a:spcAft>
                <a:spcPts val="600"/>
              </a:spcAft>
              <a:buFont typeface="Arial" charset="0"/>
              <a:buChar char="•"/>
            </a:pPr>
            <a:r>
              <a:rPr lang="en-GB" sz="1600" dirty="0" smtClean="0">
                <a:latin typeface="Arial" charset="0"/>
                <a:ea typeface="Arial" charset="0"/>
                <a:cs typeface="Arial" charset="0"/>
              </a:rPr>
              <a:t>Engagement with law enforcement</a:t>
            </a:r>
          </a:p>
          <a:p>
            <a:pPr marL="138113" indent="-138113">
              <a:spcAft>
                <a:spcPts val="600"/>
              </a:spcAft>
              <a:buFont typeface="Arial" charset="0"/>
              <a:buChar char="•"/>
            </a:pPr>
            <a:r>
              <a:rPr lang="en-GB" sz="1600" dirty="0" smtClean="0">
                <a:latin typeface="Arial" charset="0"/>
                <a:ea typeface="Arial" charset="0"/>
                <a:cs typeface="Arial" charset="0"/>
              </a:rPr>
              <a:t>Engagement with Internet Referral Units (IRUs)</a:t>
            </a:r>
          </a:p>
          <a:p>
            <a:pPr marL="138113" indent="-138113">
              <a:spcAft>
                <a:spcPts val="600"/>
              </a:spcAft>
              <a:buFont typeface="Arial" charset="0"/>
              <a:buChar char="•"/>
            </a:pPr>
            <a:r>
              <a:rPr lang="en-GB" sz="1600" dirty="0" smtClean="0">
                <a:latin typeface="Arial" charset="0"/>
                <a:ea typeface="Arial" charset="0"/>
                <a:cs typeface="Arial" charset="0"/>
              </a:rPr>
              <a:t>Careful deliberation of what content / accounts to take down given </a:t>
            </a:r>
            <a:r>
              <a:rPr lang="en-GB" sz="1600" dirty="0" err="1" smtClean="0">
                <a:latin typeface="Arial" charset="0"/>
                <a:ea typeface="Arial" charset="0"/>
                <a:cs typeface="Arial" charset="0"/>
              </a:rPr>
              <a:t>ToS</a:t>
            </a:r>
            <a:endParaRPr lang="en-GB" sz="1600" dirty="0">
              <a:latin typeface="Arial" charset="0"/>
              <a:ea typeface="Arial" charset="0"/>
              <a:cs typeface="Arial" charset="0"/>
            </a:endParaRPr>
          </a:p>
        </p:txBody>
      </p:sp>
      <p:sp>
        <p:nvSpPr>
          <p:cNvPr id="27" name="Rectangle 26"/>
          <p:cNvSpPr/>
          <p:nvPr/>
        </p:nvSpPr>
        <p:spPr>
          <a:xfrm>
            <a:off x="6632798" y="3944060"/>
            <a:ext cx="2629101" cy="2046714"/>
          </a:xfrm>
          <a:prstGeom prst="rect">
            <a:avLst/>
          </a:prstGeom>
        </p:spPr>
        <p:txBody>
          <a:bodyPr wrap="square" lIns="0" tIns="0" rIns="0" bIns="0">
            <a:spAutoFit/>
          </a:bodyPr>
          <a:lstStyle/>
          <a:p>
            <a:pPr marL="138113" indent="-138113">
              <a:spcAft>
                <a:spcPts val="600"/>
              </a:spcAft>
              <a:buFont typeface="Arial" charset="0"/>
              <a:buChar char="•"/>
            </a:pPr>
            <a:r>
              <a:rPr lang="en-GB" sz="1600" dirty="0">
                <a:latin typeface="Arial" charset="0"/>
                <a:ea typeface="Arial" charset="0"/>
                <a:cs typeface="Arial" charset="0"/>
              </a:rPr>
              <a:t>Regular reports of government and user-generated take-down </a:t>
            </a:r>
            <a:r>
              <a:rPr lang="en-GB" sz="1600" dirty="0" smtClean="0">
                <a:latin typeface="Arial" charset="0"/>
                <a:ea typeface="Arial" charset="0"/>
                <a:cs typeface="Arial" charset="0"/>
              </a:rPr>
              <a:t>requests</a:t>
            </a:r>
          </a:p>
          <a:p>
            <a:pPr marL="138113" indent="-138113">
              <a:spcAft>
                <a:spcPts val="600"/>
              </a:spcAft>
              <a:buFont typeface="Arial" charset="0"/>
              <a:buChar char="•"/>
            </a:pPr>
            <a:r>
              <a:rPr lang="en-GB" sz="1600" dirty="0" smtClean="0">
                <a:latin typeface="Arial" charset="0"/>
                <a:ea typeface="Arial" charset="0"/>
                <a:cs typeface="Arial" charset="0"/>
              </a:rPr>
              <a:t>Transparency around government requests as protection against censorship concerns</a:t>
            </a:r>
            <a:endParaRPr lang="en-GB" sz="1600" dirty="0">
              <a:latin typeface="Arial" charset="0"/>
              <a:ea typeface="Arial" charset="0"/>
              <a:cs typeface="Arial"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8949" y="1794413"/>
            <a:ext cx="1182139" cy="1182139"/>
          </a:xfrm>
          <a:prstGeom prst="rect">
            <a:avLst/>
          </a:prstGeom>
        </p:spPr>
      </p:pic>
    </p:spTree>
    <p:extLst>
      <p:ext uri="{BB962C8B-B14F-4D97-AF65-F5344CB8AC3E}">
        <p14:creationId xmlns:p14="http://schemas.microsoft.com/office/powerpoint/2010/main" val="1105730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a:stCxn id="27" idx="0"/>
            <a:endCxn id="34" idx="2"/>
          </p:cNvCxnSpPr>
          <p:nvPr/>
        </p:nvCxnSpPr>
        <p:spPr>
          <a:xfrm flipV="1">
            <a:off x="8870235" y="2780928"/>
            <a:ext cx="0" cy="32904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8" idx="0"/>
            <a:endCxn id="25" idx="2"/>
          </p:cNvCxnSpPr>
          <p:nvPr/>
        </p:nvCxnSpPr>
        <p:spPr>
          <a:xfrm flipH="1" flipV="1">
            <a:off x="4693771" y="4262100"/>
            <a:ext cx="7594" cy="39103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88904" y="5265064"/>
            <a:ext cx="538619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125301" y="4653136"/>
            <a:ext cx="1152128" cy="1152128"/>
          </a:xfrm>
          <a:prstGeom prst="roundRect">
            <a:avLst>
              <a:gd name="adj" fmla="val 20919"/>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Assessment tools</a:t>
            </a:r>
            <a:endParaRPr lang="en-GB" sz="1200" dirty="0">
              <a:latin typeface="Arial" charset="0"/>
              <a:ea typeface="Arial" charset="0"/>
              <a:cs typeface="Arial" charset="0"/>
            </a:endParaRPr>
          </a:p>
        </p:txBody>
      </p:sp>
      <p:sp>
        <p:nvSpPr>
          <p:cNvPr id="19" name="Rounded Rectangle 18"/>
          <p:cNvSpPr/>
          <p:nvPr/>
        </p:nvSpPr>
        <p:spPr>
          <a:xfrm>
            <a:off x="5514662" y="4653136"/>
            <a:ext cx="1152128" cy="1152128"/>
          </a:xfrm>
          <a:prstGeom prst="roundRect">
            <a:avLst>
              <a:gd name="adj" fmla="val 20919"/>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err="1" smtClean="0">
                <a:latin typeface="Arial" charset="0"/>
                <a:ea typeface="Arial" charset="0"/>
                <a:cs typeface="Arial" charset="0"/>
              </a:rPr>
              <a:t>ToS</a:t>
            </a:r>
            <a:r>
              <a:rPr lang="en-GB" sz="1200" b="1" dirty="0">
                <a:latin typeface="Arial" charset="0"/>
                <a:ea typeface="Arial" charset="0"/>
                <a:cs typeface="Arial" charset="0"/>
              </a:rPr>
              <a:t> </a:t>
            </a:r>
            <a:r>
              <a:rPr lang="en-GB" sz="1200" b="1" dirty="0" smtClean="0">
                <a:latin typeface="Arial" charset="0"/>
                <a:ea typeface="Arial" charset="0"/>
                <a:cs typeface="Arial" charset="0"/>
              </a:rPr>
              <a:t>Creator &amp; Pledge</a:t>
            </a:r>
            <a:endParaRPr lang="en-GB" sz="1200" dirty="0">
              <a:latin typeface="Arial" charset="0"/>
              <a:ea typeface="Arial" charset="0"/>
              <a:cs typeface="Arial" charset="0"/>
            </a:endParaRPr>
          </a:p>
        </p:txBody>
      </p:sp>
      <p:sp>
        <p:nvSpPr>
          <p:cNvPr id="20" name="Rounded Rectangle 19"/>
          <p:cNvSpPr/>
          <p:nvPr/>
        </p:nvSpPr>
        <p:spPr>
          <a:xfrm>
            <a:off x="6954822" y="4653136"/>
            <a:ext cx="1152128" cy="1152128"/>
          </a:xfrm>
          <a:prstGeom prst="roundRect">
            <a:avLst>
              <a:gd name="adj" fmla="val 20919"/>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Trustmark</a:t>
            </a:r>
            <a:endParaRPr lang="en-GB" sz="1200" dirty="0">
              <a:latin typeface="Arial" charset="0"/>
              <a:ea typeface="Arial" charset="0"/>
              <a:cs typeface="Arial" charset="0"/>
            </a:endParaRPr>
          </a:p>
        </p:txBody>
      </p:sp>
      <p:sp>
        <p:nvSpPr>
          <p:cNvPr id="38" name="Rounded Rectangle 37"/>
          <p:cNvSpPr/>
          <p:nvPr/>
        </p:nvSpPr>
        <p:spPr>
          <a:xfrm>
            <a:off x="8322974" y="4653136"/>
            <a:ext cx="1152128" cy="1152128"/>
          </a:xfrm>
          <a:prstGeom prst="roundRect">
            <a:avLst>
              <a:gd name="adj" fmla="val 20919"/>
            </a:avLst>
          </a:prstGeom>
          <a:solidFill>
            <a:schemeClr val="bg1"/>
          </a:solidFill>
          <a:ln w="571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Standardised reporting formats</a:t>
            </a:r>
            <a:endParaRPr lang="en-GB" sz="1200" dirty="0">
              <a:latin typeface="Arial" charset="0"/>
              <a:ea typeface="Arial" charset="0"/>
              <a:cs typeface="Arial" charset="0"/>
            </a:endParaRPr>
          </a:p>
        </p:txBody>
      </p:sp>
      <p:cxnSp>
        <p:nvCxnSpPr>
          <p:cNvPr id="54" name="Straight Connector 53"/>
          <p:cNvCxnSpPr>
            <a:stCxn id="25" idx="1"/>
            <a:endCxn id="27" idx="3"/>
          </p:cNvCxnSpPr>
          <p:nvPr/>
        </p:nvCxnSpPr>
        <p:spPr>
          <a:xfrm>
            <a:off x="4088904" y="3686036"/>
            <a:ext cx="538619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897216" y="3109972"/>
            <a:ext cx="1209734" cy="1152128"/>
          </a:xfrm>
          <a:prstGeom prst="roundRect">
            <a:avLst>
              <a:gd name="adj" fmla="val 20919"/>
            </a:avLst>
          </a:prstGeom>
          <a:solidFill>
            <a:schemeClr val="bg1"/>
          </a:solidFill>
          <a:ln w="571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Operational advice</a:t>
            </a:r>
            <a:endParaRPr lang="en-GB" sz="1200" dirty="0">
              <a:latin typeface="Arial" charset="0"/>
              <a:ea typeface="Arial" charset="0"/>
              <a:cs typeface="Arial" charset="0"/>
            </a:endParaRPr>
          </a:p>
        </p:txBody>
      </p:sp>
      <p:sp>
        <p:nvSpPr>
          <p:cNvPr id="27" name="Rounded Rectangle 26"/>
          <p:cNvSpPr/>
          <p:nvPr/>
        </p:nvSpPr>
        <p:spPr>
          <a:xfrm>
            <a:off x="8265368" y="3109972"/>
            <a:ext cx="1209734" cy="1152128"/>
          </a:xfrm>
          <a:prstGeom prst="roundRect">
            <a:avLst>
              <a:gd name="adj" fmla="val 20919"/>
            </a:avLst>
          </a:prstGeom>
          <a:solidFill>
            <a:schemeClr val="bg1"/>
          </a:solidFill>
          <a:ln w="571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err="1" smtClean="0">
                <a:latin typeface="Arial" charset="0"/>
                <a:ea typeface="Arial" charset="0"/>
                <a:cs typeface="Arial" charset="0"/>
              </a:rPr>
              <a:t>ToS</a:t>
            </a:r>
            <a:endParaRPr lang="en-GB" sz="1200" b="1" dirty="0" smtClean="0">
              <a:latin typeface="Arial" charset="0"/>
              <a:ea typeface="Arial" charset="0"/>
              <a:cs typeface="Arial" charset="0"/>
            </a:endParaRPr>
          </a:p>
          <a:p>
            <a:pPr algn="ctr"/>
            <a:r>
              <a:rPr lang="en-GB" sz="1200" b="1" dirty="0">
                <a:latin typeface="Arial" charset="0"/>
                <a:ea typeface="Arial" charset="0"/>
                <a:cs typeface="Arial" charset="0"/>
              </a:rPr>
              <a:t>a</a:t>
            </a:r>
            <a:r>
              <a:rPr lang="en-GB" sz="1200" b="1" dirty="0" smtClean="0">
                <a:latin typeface="Arial" charset="0"/>
                <a:ea typeface="Arial" charset="0"/>
                <a:cs typeface="Arial" charset="0"/>
              </a:rPr>
              <a:t>dvice</a:t>
            </a:r>
            <a:endParaRPr lang="en-GB" sz="1200" dirty="0">
              <a:latin typeface="Arial" charset="0"/>
              <a:ea typeface="Arial" charset="0"/>
              <a:cs typeface="Arial" charset="0"/>
            </a:endParaRPr>
          </a:p>
        </p:txBody>
      </p:sp>
      <p:sp>
        <p:nvSpPr>
          <p:cNvPr id="25" name="Rounded Rectangle 24"/>
          <p:cNvSpPr/>
          <p:nvPr/>
        </p:nvSpPr>
        <p:spPr>
          <a:xfrm>
            <a:off x="4088904" y="3109972"/>
            <a:ext cx="1209734" cy="1152128"/>
          </a:xfrm>
          <a:prstGeom prst="roundRect">
            <a:avLst>
              <a:gd name="adj" fmla="val 20919"/>
            </a:avLst>
          </a:prstGeom>
          <a:solidFill>
            <a:schemeClr val="bg1"/>
          </a:solidFill>
          <a:ln w="571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Case studies </a:t>
            </a:r>
            <a:r>
              <a:rPr lang="en-GB" sz="1100" b="1" dirty="0" smtClean="0">
                <a:latin typeface="Arial" charset="0"/>
                <a:ea typeface="Arial" charset="0"/>
                <a:cs typeface="Arial" charset="0"/>
              </a:rPr>
              <a:t>and networking</a:t>
            </a:r>
            <a:endParaRPr lang="en-GB" sz="1100" dirty="0">
              <a:latin typeface="Arial" charset="0"/>
              <a:ea typeface="Arial" charset="0"/>
              <a:cs typeface="Arial" charset="0"/>
            </a:endParaRPr>
          </a:p>
        </p:txBody>
      </p:sp>
      <p:sp>
        <p:nvSpPr>
          <p:cNvPr id="45" name="Rounded Rectangle 44"/>
          <p:cNvSpPr/>
          <p:nvPr/>
        </p:nvSpPr>
        <p:spPr>
          <a:xfrm>
            <a:off x="5514662" y="3109972"/>
            <a:ext cx="1209734" cy="1152128"/>
          </a:xfrm>
          <a:prstGeom prst="roundRect">
            <a:avLst>
              <a:gd name="adj" fmla="val 20919"/>
            </a:avLst>
          </a:prstGeom>
          <a:solidFill>
            <a:schemeClr val="bg1"/>
          </a:solidFill>
          <a:ln w="571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Data Science Network</a:t>
            </a:r>
            <a:endParaRPr lang="en-GB" sz="1100" dirty="0">
              <a:latin typeface="Arial" charset="0"/>
              <a:ea typeface="Arial" charset="0"/>
              <a:cs typeface="Arial" charset="0"/>
            </a:endParaRPr>
          </a:p>
        </p:txBody>
      </p:sp>
      <p:cxnSp>
        <p:nvCxnSpPr>
          <p:cNvPr id="29" name="Straight Connector 28"/>
          <p:cNvCxnSpPr>
            <a:stCxn id="8" idx="1"/>
          </p:cNvCxnSpPr>
          <p:nvPr/>
        </p:nvCxnSpPr>
        <p:spPr>
          <a:xfrm>
            <a:off x="474102" y="2186792"/>
            <a:ext cx="9015402" cy="1807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8265368" y="1628800"/>
            <a:ext cx="1209734" cy="1152128"/>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Create guide / </a:t>
            </a:r>
            <a:r>
              <a:rPr lang="en-GB" sz="1200" b="1" dirty="0" err="1" smtClean="0">
                <a:latin typeface="Arial" charset="0"/>
                <a:ea typeface="Arial" charset="0"/>
                <a:cs typeface="Arial" charset="0"/>
              </a:rPr>
              <a:t>startup</a:t>
            </a:r>
            <a:r>
              <a:rPr lang="en-GB" sz="1200" b="1" dirty="0" smtClean="0">
                <a:latin typeface="Arial" charset="0"/>
                <a:ea typeface="Arial" charset="0"/>
                <a:cs typeface="Arial" charset="0"/>
              </a:rPr>
              <a:t> </a:t>
            </a:r>
            <a:r>
              <a:rPr lang="en-GB" sz="1200" b="1" dirty="0">
                <a:latin typeface="Arial" charset="0"/>
                <a:ea typeface="Arial" charset="0"/>
                <a:cs typeface="Arial" charset="0"/>
              </a:rPr>
              <a:t>p</a:t>
            </a:r>
            <a:r>
              <a:rPr lang="en-GB" sz="1200" b="1" dirty="0" smtClean="0">
                <a:latin typeface="Arial" charset="0"/>
                <a:ea typeface="Arial" charset="0"/>
                <a:cs typeface="Arial" charset="0"/>
              </a:rPr>
              <a:t>rimer </a:t>
            </a:r>
            <a:r>
              <a:rPr lang="en-GB" sz="900" b="1" dirty="0" smtClean="0">
                <a:latin typeface="Arial" charset="0"/>
                <a:ea typeface="Arial" charset="0"/>
                <a:cs typeface="Arial" charset="0"/>
              </a:rPr>
              <a:t>Risks / Challenges</a:t>
            </a:r>
            <a:endParaRPr lang="en-GB" sz="900" dirty="0">
              <a:latin typeface="Arial" charset="0"/>
              <a:ea typeface="Arial" charset="0"/>
              <a:cs typeface="Arial" charset="0"/>
            </a:endParaRPr>
          </a:p>
        </p:txBody>
      </p:sp>
      <p:sp>
        <p:nvSpPr>
          <p:cNvPr id="37" name="Rounded Rectangle 36"/>
          <p:cNvSpPr/>
          <p:nvPr/>
        </p:nvSpPr>
        <p:spPr>
          <a:xfrm>
            <a:off x="6897216" y="1628800"/>
            <a:ext cx="1209734" cy="1152128"/>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Organise workshops</a:t>
            </a:r>
            <a:endParaRPr lang="en-GB" sz="1200" dirty="0">
              <a:latin typeface="Arial" charset="0"/>
              <a:ea typeface="Arial" charset="0"/>
              <a:cs typeface="Arial" charset="0"/>
            </a:endParaRPr>
          </a:p>
        </p:txBody>
      </p:sp>
      <p:grpSp>
        <p:nvGrpSpPr>
          <p:cNvPr id="31" name="Group 30"/>
          <p:cNvGrpSpPr/>
          <p:nvPr/>
        </p:nvGrpSpPr>
        <p:grpSpPr>
          <a:xfrm>
            <a:off x="8668272" y="1700808"/>
            <a:ext cx="432048" cy="432048"/>
            <a:chOff x="2936776" y="4293096"/>
            <a:chExt cx="1224136" cy="1224136"/>
          </a:xfrm>
          <a:solidFill>
            <a:schemeClr val="bg1"/>
          </a:solidFill>
        </p:grpSpPr>
        <p:pic>
          <p:nvPicPr>
            <p:cNvPr id="32" name="Picture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96816" y="4736222"/>
              <a:ext cx="492978" cy="492978"/>
            </a:xfrm>
            <a:prstGeom prst="rect">
              <a:avLst/>
            </a:prstGeom>
            <a:grpFill/>
          </p:spPr>
        </p:pic>
        <p:pic>
          <p:nvPicPr>
            <p:cNvPr id="33" name="Picture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6776" y="4293096"/>
              <a:ext cx="1224136" cy="1224136"/>
            </a:xfrm>
            <a:prstGeom prst="rect">
              <a:avLst/>
            </a:prstGeom>
            <a:grpFill/>
          </p:spPr>
        </p:pic>
      </p:gr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57256" y="1729384"/>
            <a:ext cx="536848" cy="536848"/>
          </a:xfrm>
          <a:prstGeom prst="rect">
            <a:avLst/>
          </a:prstGeom>
          <a:solidFill>
            <a:schemeClr val="bg1"/>
          </a:solidFill>
        </p:spPr>
      </p:pic>
      <p:sp>
        <p:nvSpPr>
          <p:cNvPr id="2" name="Title 1"/>
          <p:cNvSpPr>
            <a:spLocks noGrp="1"/>
          </p:cNvSpPr>
          <p:nvPr>
            <p:ph type="title"/>
          </p:nvPr>
        </p:nvSpPr>
        <p:spPr>
          <a:xfrm>
            <a:off x="272479" y="347073"/>
            <a:ext cx="8597755" cy="542925"/>
          </a:xfrm>
        </p:spPr>
        <p:txBody>
          <a:bodyPr>
            <a:normAutofit fontScale="90000"/>
          </a:bodyPr>
          <a:lstStyle/>
          <a:p>
            <a:r>
              <a:rPr lang="en-GB" sz="2200" dirty="0" err="1" smtClean="0"/>
              <a:t>Startups</a:t>
            </a:r>
            <a:r>
              <a:rPr lang="en-GB" sz="2200" dirty="0" smtClean="0"/>
              <a:t>, however, often lack the capacity to set up effective defences and respond quickly to terrorist exploitation</a:t>
            </a:r>
            <a:endParaRPr lang="en-GB" sz="2200" dirty="0"/>
          </a:p>
        </p:txBody>
      </p:sp>
      <p:sp>
        <p:nvSpPr>
          <p:cNvPr id="8" name="Pentagon 7"/>
          <p:cNvSpPr/>
          <p:nvPr/>
        </p:nvSpPr>
        <p:spPr>
          <a:xfrm>
            <a:off x="474102" y="1556792"/>
            <a:ext cx="2664296" cy="1260000"/>
          </a:xfrm>
          <a:prstGeom prst="homePlate">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noAutofit/>
          </a:bodyPr>
          <a:lstStyle/>
          <a:p>
            <a:r>
              <a:rPr lang="en-GB" sz="1600" b="1" dirty="0" smtClean="0">
                <a:solidFill>
                  <a:schemeClr val="bg1"/>
                </a:solidFill>
                <a:latin typeface="Arial" charset="0"/>
                <a:ea typeface="Arial" charset="0"/>
                <a:cs typeface="Arial" charset="0"/>
              </a:rPr>
              <a:t>Inform the debate </a:t>
            </a:r>
          </a:p>
          <a:p>
            <a:r>
              <a:rPr lang="en-GB" sz="1600" b="1" dirty="0" smtClean="0">
                <a:solidFill>
                  <a:schemeClr val="bg1"/>
                </a:solidFill>
                <a:latin typeface="Arial" charset="0"/>
                <a:ea typeface="Arial" charset="0"/>
                <a:cs typeface="Arial" charset="0"/>
              </a:rPr>
              <a:t>and understand requirements</a:t>
            </a:r>
          </a:p>
        </p:txBody>
      </p:sp>
      <p:sp>
        <p:nvSpPr>
          <p:cNvPr id="10" name="Pentagon 9"/>
          <p:cNvSpPr/>
          <p:nvPr/>
        </p:nvSpPr>
        <p:spPr>
          <a:xfrm>
            <a:off x="762134" y="3084458"/>
            <a:ext cx="2664296" cy="1260000"/>
          </a:xfrm>
          <a:prstGeom prst="homePlate">
            <a:avLst/>
          </a:prstGeom>
          <a:solidFill>
            <a:srgbClr val="00B05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noAutofit/>
          </a:bodyPr>
          <a:lstStyle/>
          <a:p>
            <a:r>
              <a:rPr lang="en-GB" sz="1600" b="1" dirty="0" smtClean="0">
                <a:solidFill>
                  <a:schemeClr val="bg1"/>
                </a:solidFill>
                <a:latin typeface="Arial" charset="0"/>
                <a:ea typeface="Arial" charset="0"/>
                <a:cs typeface="Arial" charset="0"/>
              </a:rPr>
              <a:t>Provide operational advice and know-how in the short term</a:t>
            </a:r>
          </a:p>
        </p:txBody>
      </p:sp>
      <p:sp>
        <p:nvSpPr>
          <p:cNvPr id="11" name="Pentagon 10"/>
          <p:cNvSpPr/>
          <p:nvPr/>
        </p:nvSpPr>
        <p:spPr>
          <a:xfrm>
            <a:off x="1050166" y="4581128"/>
            <a:ext cx="2880320" cy="1260000"/>
          </a:xfrm>
          <a:prstGeom prst="homePlate">
            <a:avLst/>
          </a:prstGeom>
          <a:solidFill>
            <a:srgbClr val="FFC00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noAutofit/>
          </a:bodyPr>
          <a:lstStyle/>
          <a:p>
            <a:r>
              <a:rPr lang="en-GB" sz="1600" b="1" dirty="0" smtClean="0">
                <a:solidFill>
                  <a:schemeClr val="tx1"/>
                </a:solidFill>
                <a:latin typeface="Arial" charset="0"/>
                <a:ea typeface="Arial" charset="0"/>
                <a:cs typeface="Arial" charset="0"/>
              </a:rPr>
              <a:t>Build online tools to help in the long term</a:t>
            </a:r>
          </a:p>
        </p:txBody>
      </p:sp>
      <p:pic>
        <p:nvPicPr>
          <p:cNvPr id="16" name="Picture 1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4498884" y="4725144"/>
            <a:ext cx="404751" cy="57606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75841" y="4782864"/>
            <a:ext cx="407357" cy="51845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80984" y="4826296"/>
            <a:ext cx="684076" cy="576064"/>
          </a:xfrm>
          <a:prstGeom prst="rect">
            <a:avLst/>
          </a:prstGeom>
        </p:spPr>
      </p:pic>
      <p:sp>
        <p:nvSpPr>
          <p:cNvPr id="21" name="Oval 20"/>
          <p:cNvSpPr/>
          <p:nvPr/>
        </p:nvSpPr>
        <p:spPr>
          <a:xfrm>
            <a:off x="330086" y="1412776"/>
            <a:ext cx="432000" cy="432000"/>
          </a:xfrm>
          <a:prstGeom prst="ellipse">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b="1" dirty="0" smtClean="0">
                <a:solidFill>
                  <a:schemeClr val="bg1"/>
                </a:solidFill>
                <a:latin typeface="Arial" charset="0"/>
                <a:ea typeface="Arial" charset="0"/>
                <a:cs typeface="Arial" charset="0"/>
              </a:rPr>
              <a:t>1</a:t>
            </a:r>
            <a:endParaRPr lang="en-GB" b="1" dirty="0">
              <a:solidFill>
                <a:schemeClr val="bg1"/>
              </a:solidFill>
              <a:latin typeface="Arial" charset="0"/>
              <a:ea typeface="Arial" charset="0"/>
              <a:cs typeface="Arial" charset="0"/>
            </a:endParaRPr>
          </a:p>
        </p:txBody>
      </p:sp>
      <p:sp>
        <p:nvSpPr>
          <p:cNvPr id="22" name="Oval 21"/>
          <p:cNvSpPr/>
          <p:nvPr/>
        </p:nvSpPr>
        <p:spPr>
          <a:xfrm>
            <a:off x="618118" y="2940442"/>
            <a:ext cx="432000" cy="432000"/>
          </a:xfrm>
          <a:prstGeom prst="ellipse">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b="1" dirty="0" smtClean="0">
                <a:solidFill>
                  <a:schemeClr val="bg1"/>
                </a:solidFill>
                <a:latin typeface="Arial" charset="0"/>
                <a:ea typeface="Arial" charset="0"/>
                <a:cs typeface="Arial" charset="0"/>
              </a:rPr>
              <a:t>2</a:t>
            </a:r>
            <a:endParaRPr lang="en-GB" b="1" dirty="0">
              <a:solidFill>
                <a:schemeClr val="bg1"/>
              </a:solidFill>
              <a:latin typeface="Arial" charset="0"/>
              <a:ea typeface="Arial" charset="0"/>
              <a:cs typeface="Arial" charset="0"/>
            </a:endParaRPr>
          </a:p>
        </p:txBody>
      </p:sp>
      <p:sp>
        <p:nvSpPr>
          <p:cNvPr id="23" name="Oval 22"/>
          <p:cNvSpPr/>
          <p:nvPr/>
        </p:nvSpPr>
        <p:spPr>
          <a:xfrm>
            <a:off x="906150" y="4437112"/>
            <a:ext cx="432000" cy="432000"/>
          </a:xfrm>
          <a:prstGeom prst="ellipse">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noAutofit/>
          </a:bodyPr>
          <a:lstStyle/>
          <a:p>
            <a:pPr algn="ctr"/>
            <a:r>
              <a:rPr lang="en-GB" b="1" dirty="0" smtClean="0">
                <a:solidFill>
                  <a:schemeClr val="bg1"/>
                </a:solidFill>
                <a:latin typeface="Arial" charset="0"/>
                <a:ea typeface="Arial" charset="0"/>
                <a:cs typeface="Arial" charset="0"/>
              </a:rPr>
              <a:t>3</a:t>
            </a:r>
            <a:endParaRPr lang="en-GB" b="1" dirty="0">
              <a:solidFill>
                <a:schemeClr val="bg1"/>
              </a:solidFill>
              <a:latin typeface="Arial" charset="0"/>
              <a:ea typeface="Arial" charset="0"/>
              <a:cs typeface="Arial"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35465" y="3124260"/>
            <a:ext cx="717510" cy="717510"/>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76936" y="3181980"/>
            <a:ext cx="691277" cy="691277"/>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754455" y="4754289"/>
            <a:ext cx="303270" cy="360040"/>
          </a:xfrm>
          <a:prstGeom prst="rect">
            <a:avLst/>
          </a:prstGeom>
        </p:spPr>
      </p:pic>
      <p:sp>
        <p:nvSpPr>
          <p:cNvPr id="48" name="Rounded Rectangle 47"/>
          <p:cNvSpPr/>
          <p:nvPr/>
        </p:nvSpPr>
        <p:spPr>
          <a:xfrm>
            <a:off x="5457056" y="1628800"/>
            <a:ext cx="1209734" cy="1152128"/>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Engage startups</a:t>
            </a:r>
            <a:endParaRPr lang="en-GB" sz="1200" dirty="0">
              <a:latin typeface="Arial" charset="0"/>
              <a:ea typeface="Arial" charset="0"/>
              <a:cs typeface="Arial" charset="0"/>
            </a:endParaRPr>
          </a:p>
        </p:txBody>
      </p:sp>
      <p:pic>
        <p:nvPicPr>
          <p:cNvPr id="40" name="Picture 3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45088" y="1772816"/>
            <a:ext cx="576064" cy="576064"/>
          </a:xfrm>
          <a:prstGeom prst="rect">
            <a:avLst/>
          </a:prstGeom>
        </p:spPr>
      </p:pic>
      <p:grpSp>
        <p:nvGrpSpPr>
          <p:cNvPr id="66" name="Group 65"/>
          <p:cNvGrpSpPr/>
          <p:nvPr/>
        </p:nvGrpSpPr>
        <p:grpSpPr>
          <a:xfrm>
            <a:off x="4074502" y="1628800"/>
            <a:ext cx="1209734" cy="1152128"/>
            <a:chOff x="5601072" y="1484784"/>
            <a:chExt cx="1209734" cy="1152128"/>
          </a:xfrm>
        </p:grpSpPr>
        <p:sp>
          <p:nvSpPr>
            <p:cNvPr id="36" name="Rounded Rectangle 35"/>
            <p:cNvSpPr/>
            <p:nvPr/>
          </p:nvSpPr>
          <p:spPr>
            <a:xfrm>
              <a:off x="5601072" y="1484784"/>
              <a:ext cx="1209734" cy="1152128"/>
            </a:xfrm>
            <a:prstGeom prst="roundRect">
              <a:avLst>
                <a:gd name="adj" fmla="val 20919"/>
              </a:avLst>
            </a:prstGeom>
            <a:solidFill>
              <a:schemeClr val="bg1"/>
            </a:solidFill>
            <a:ln w="571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p>
              <a:pPr algn="ctr"/>
              <a:r>
                <a:rPr lang="en-GB" sz="1200" b="1" dirty="0" smtClean="0">
                  <a:latin typeface="Arial" charset="0"/>
                  <a:ea typeface="Arial" charset="0"/>
                  <a:cs typeface="Arial" charset="0"/>
                </a:rPr>
                <a:t>Promote the project</a:t>
              </a:r>
              <a:endParaRPr lang="en-GB" sz="1200" dirty="0">
                <a:latin typeface="Arial" charset="0"/>
                <a:ea typeface="Arial" charset="0"/>
                <a:cs typeface="Arial"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89104" y="1528216"/>
              <a:ext cx="720080" cy="720080"/>
            </a:xfrm>
            <a:prstGeom prst="rect">
              <a:avLst/>
            </a:prstGeom>
            <a:solidFill>
              <a:schemeClr val="bg1"/>
            </a:solidFill>
          </p:spPr>
        </p:pic>
      </p:grpSp>
      <p:pic>
        <p:nvPicPr>
          <p:cNvPr id="44" name="Picture 4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777746" y="3181980"/>
            <a:ext cx="648072" cy="648072"/>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098838" y="3203189"/>
            <a:ext cx="680864" cy="680864"/>
          </a:xfrm>
          <a:prstGeom prst="rect">
            <a:avLst/>
          </a:prstGeom>
        </p:spPr>
      </p:pic>
      <p:sp>
        <p:nvSpPr>
          <p:cNvPr id="6" name="TextBox 5"/>
          <p:cNvSpPr txBox="1"/>
          <p:nvPr/>
        </p:nvSpPr>
        <p:spPr>
          <a:xfrm>
            <a:off x="203914" y="996836"/>
            <a:ext cx="7053342" cy="369332"/>
          </a:xfrm>
          <a:prstGeom prst="rect">
            <a:avLst/>
          </a:prstGeom>
          <a:noFill/>
        </p:spPr>
        <p:txBody>
          <a:bodyPr wrap="square" rtlCol="0">
            <a:spAutoFit/>
          </a:bodyPr>
          <a:lstStyle/>
          <a:p>
            <a:r>
              <a:rPr lang="en-US" dirty="0" smtClean="0">
                <a:latin typeface="Arial" charset="0"/>
                <a:ea typeface="Arial" charset="0"/>
                <a:cs typeface="Arial" charset="0"/>
              </a:rPr>
              <a:t>We aim to provide support</a:t>
            </a:r>
            <a:r>
              <a:rPr lang="mr-IN" dirty="0" smtClean="0">
                <a:latin typeface="Arial" charset="0"/>
                <a:ea typeface="Arial" charset="0"/>
                <a:cs typeface="Arial" charset="0"/>
              </a:rPr>
              <a:t>…</a:t>
            </a:r>
            <a:endParaRPr lang="en-US" dirty="0">
              <a:latin typeface="Arial" charset="0"/>
              <a:ea typeface="Arial" charset="0"/>
              <a:cs typeface="Arial" charset="0"/>
            </a:endParaRPr>
          </a:p>
        </p:txBody>
      </p:sp>
    </p:spTree>
    <p:extLst>
      <p:ext uri="{BB962C8B-B14F-4D97-AF65-F5344CB8AC3E}">
        <p14:creationId xmlns:p14="http://schemas.microsoft.com/office/powerpoint/2010/main" val="1838835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275549" y="815975"/>
            <a:ext cx="8914022" cy="5054600"/>
          </a:xfrm>
        </p:spPr>
        <p:txBody>
          <a:bodyPr/>
          <a:lstStyle/>
          <a:p>
            <a:pPr>
              <a:defRPr/>
            </a:pPr>
            <a:endParaRPr lang="de-DE" dirty="0" smtClean="0"/>
          </a:p>
          <a:p>
            <a:pPr>
              <a:defRPr/>
            </a:pPr>
            <a:endParaRPr lang="de-DE" dirty="0"/>
          </a:p>
          <a:p>
            <a:pPr>
              <a:defRPr/>
            </a:pPr>
            <a:endParaRPr lang="de-DE" dirty="0" smtClean="0"/>
          </a:p>
          <a:p>
            <a:pPr>
              <a:defRPr/>
            </a:pPr>
            <a:endParaRPr lang="de-DE" dirty="0"/>
          </a:p>
          <a:p>
            <a:pPr>
              <a:defRPr/>
            </a:pPr>
            <a:endParaRPr lang="de-DE" dirty="0" smtClean="0"/>
          </a:p>
          <a:p>
            <a:pPr>
              <a:defRPr/>
            </a:pPr>
            <a:endParaRPr lang="de-DE" dirty="0" smtClean="0"/>
          </a:p>
          <a:p>
            <a:pPr marL="0" indent="0">
              <a:buNone/>
              <a:defRPr/>
            </a:pPr>
            <a:endParaRPr lang="de-DE" dirty="0" smtClean="0"/>
          </a:p>
          <a:p>
            <a:pPr marL="0" indent="0" algn="ctr">
              <a:buFont typeface="Wingdings" charset="0"/>
              <a:buNone/>
              <a:defRPr/>
            </a:pPr>
            <a:r>
              <a:rPr lang="en-GB" sz="3600" b="1" dirty="0" smtClean="0">
                <a:solidFill>
                  <a:srgbClr val="800000"/>
                </a:solidFill>
                <a:latin typeface="Cambria"/>
                <a:cs typeface="Cambria"/>
              </a:rPr>
              <a:t>Thank You - </a:t>
            </a:r>
            <a:r>
              <a:rPr lang="en-GB" sz="3600" b="1" dirty="0" err="1" smtClean="0">
                <a:solidFill>
                  <a:srgbClr val="800000"/>
                </a:solidFill>
                <a:latin typeface="Cambria"/>
                <a:cs typeface="Cambria"/>
              </a:rPr>
              <a:t>Vielen</a:t>
            </a:r>
            <a:r>
              <a:rPr lang="en-GB" sz="3600" b="1" dirty="0" smtClean="0">
                <a:solidFill>
                  <a:srgbClr val="800000"/>
                </a:solidFill>
                <a:latin typeface="Cambria"/>
                <a:cs typeface="Cambria"/>
              </a:rPr>
              <a:t> Dank </a:t>
            </a:r>
          </a:p>
          <a:p>
            <a:pPr marL="0" indent="0" algn="ctr">
              <a:buFont typeface="Wingdings" charset="0"/>
              <a:buNone/>
              <a:defRPr/>
            </a:pPr>
            <a:r>
              <a:rPr lang="en-GB" sz="3600" b="1" dirty="0" err="1" smtClean="0">
                <a:solidFill>
                  <a:srgbClr val="800000"/>
                </a:solidFill>
                <a:latin typeface="Cambria"/>
                <a:cs typeface="Cambria"/>
              </a:rPr>
              <a:t>Merci</a:t>
            </a:r>
            <a:r>
              <a:rPr lang="en-GB" sz="3600" b="1" dirty="0" smtClean="0">
                <a:solidFill>
                  <a:srgbClr val="800000"/>
                </a:solidFill>
                <a:latin typeface="Cambria"/>
                <a:cs typeface="Cambria"/>
              </a:rPr>
              <a:t> Beaucoup</a:t>
            </a:r>
          </a:p>
          <a:p>
            <a:pPr marL="0" indent="0" algn="ctr">
              <a:buFont typeface="Wingdings" charset="0"/>
              <a:buNone/>
              <a:defRPr/>
            </a:pPr>
            <a:r>
              <a:rPr lang="en-GB" sz="2800" b="1" dirty="0" smtClean="0">
                <a:solidFill>
                  <a:srgbClr val="800000"/>
                </a:solidFill>
                <a:latin typeface="Cambria"/>
                <a:cs typeface="Cambria"/>
              </a:rPr>
              <a:t>danielstauffacher@ict4peace.org</a:t>
            </a:r>
            <a:endParaRPr lang="en-GB" sz="2800" b="1" dirty="0">
              <a:solidFill>
                <a:srgbClr val="800000"/>
              </a:solidFill>
              <a:latin typeface="Cambria"/>
              <a:cs typeface="Cambria"/>
            </a:endParaRPr>
          </a:p>
        </p:txBody>
      </p:sp>
    </p:spTree>
    <p:extLst>
      <p:ext uri="{BB962C8B-B14F-4D97-AF65-F5344CB8AC3E}">
        <p14:creationId xmlns:p14="http://schemas.microsoft.com/office/powerpoint/2010/main" val="1395122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64877" y="755525"/>
            <a:ext cx="9034575" cy="1157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en-US" sz="2400" b="1" dirty="0">
                <a:solidFill>
                  <a:srgbClr val="AE0400"/>
                </a:solidFill>
                <a:latin typeface="Helvetica Neue Light" charset="0"/>
                <a:ea typeface="ヒラギノ角ゴ ProN W3" charset="0"/>
                <a:cs typeface="ヒラギノ角ゴ ProN W3" charset="0"/>
              </a:rPr>
              <a:t>The UN World Summit on the Information Society (WSIS) in </a:t>
            </a:r>
            <a:r>
              <a:rPr lang="en-US" sz="2400" b="1" dirty="0" smtClean="0">
                <a:solidFill>
                  <a:srgbClr val="AE0400"/>
                </a:solidFill>
                <a:latin typeface="Helvetica Neue Light" charset="0"/>
                <a:ea typeface="ヒラギノ角ゴ ProN W3" charset="0"/>
                <a:cs typeface="ヒラギノ角ゴ ProN W3" charset="0"/>
              </a:rPr>
              <a:t>Geneva 2003 Tunis 2005 </a:t>
            </a:r>
            <a:endParaRPr lang="en-US" sz="2400" b="1" dirty="0">
              <a:solidFill>
                <a:srgbClr val="AE0400"/>
              </a:solidFill>
              <a:latin typeface="Helvetica Neue Light" charset="0"/>
              <a:ea typeface="ヒラギノ角ゴ ProN W3" charset="0"/>
              <a:cs typeface="ヒラギノ角ゴ ProN W3" charset="0"/>
            </a:endParaRPr>
          </a:p>
        </p:txBody>
      </p:sp>
      <p:sp>
        <p:nvSpPr>
          <p:cNvPr id="9218" name="Rectangle 2"/>
          <p:cNvSpPr>
            <a:spLocks noGrp="1" noChangeArrowheads="1"/>
          </p:cNvSpPr>
          <p:nvPr>
            <p:ph idx="1"/>
          </p:nvPr>
        </p:nvSpPr>
        <p:spPr>
          <a:xfrm>
            <a:off x="495989" y="1800402"/>
            <a:ext cx="8914022" cy="4325763"/>
          </a:xfrm>
        </p:spPr>
        <p:txBody>
          <a:bodyPr/>
          <a:lstStyle/>
          <a:p>
            <a:pPr marL="0" indent="0" algn="just" eaLnBrk="1" hangingPunct="1">
              <a:buFont typeface="Wingdings" charset="0"/>
              <a:buNone/>
            </a:pPr>
            <a:endParaRPr lang="en-GB" sz="1600" dirty="0">
              <a:solidFill>
                <a:srgbClr val="2D2D8A"/>
              </a:solidFill>
              <a:latin typeface="Arial" charset="0"/>
              <a:ea typeface="ヒラギノ角ゴ ProN W3" charset="0"/>
              <a:cs typeface="ヒラギノ角ゴ ProN W3" charset="0"/>
            </a:endParaRPr>
          </a:p>
          <a:p>
            <a:pPr marL="0" indent="0" algn="just" eaLnBrk="1" hangingPunct="1"/>
            <a:r>
              <a:rPr lang="en-GB" sz="2000" dirty="0">
                <a:solidFill>
                  <a:srgbClr val="2D2D8A"/>
                </a:solidFill>
                <a:latin typeface="Arial" charset="0"/>
                <a:ea typeface="ヒラギノ角ゴ ProN W3" charset="0"/>
                <a:cs typeface="ヒラギノ角ゴ ProN W3" charset="0"/>
              </a:rPr>
              <a:t>Paragraph 36 of the World Summit on the Information Society (WSIS) Tunis </a:t>
            </a:r>
            <a:r>
              <a:rPr lang="en-GB" sz="2000" dirty="0" smtClean="0">
                <a:solidFill>
                  <a:srgbClr val="2D2D8A"/>
                </a:solidFill>
                <a:latin typeface="Arial" charset="0"/>
                <a:ea typeface="ヒラギノ角ゴ ProN W3" charset="0"/>
                <a:cs typeface="ヒラギノ角ゴ ProN W3" charset="0"/>
              </a:rPr>
              <a:t>Commitment </a:t>
            </a:r>
            <a:r>
              <a:rPr lang="en-GB" sz="2000" dirty="0">
                <a:solidFill>
                  <a:srgbClr val="2D2D8A"/>
                </a:solidFill>
                <a:latin typeface="Arial" charset="0"/>
                <a:ea typeface="ヒラギノ角ゴ ProN W3" charset="0"/>
                <a:cs typeface="ヒラギノ角ゴ ProN W3" charset="0"/>
              </a:rPr>
              <a:t>(2005):</a:t>
            </a:r>
          </a:p>
          <a:p>
            <a:pPr marL="0" indent="0" algn="just" eaLnBrk="1" hangingPunct="1"/>
            <a:endParaRPr lang="en-GB" sz="2000" i="1" dirty="0">
              <a:solidFill>
                <a:srgbClr val="2D2D8A"/>
              </a:solidFill>
              <a:latin typeface="Arial" charset="0"/>
              <a:ea typeface="ヒラギノ角ゴ ProN W3" charset="0"/>
              <a:cs typeface="ヒラギノ角ゴ ProN W3" charset="0"/>
            </a:endParaRPr>
          </a:p>
          <a:p>
            <a:pPr marL="0" indent="0" algn="just" eaLnBrk="1" hangingPunct="1"/>
            <a:r>
              <a:rPr lang="en-GB" sz="2000" i="1" dirty="0">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a:t>
            </a:r>
            <a:r>
              <a:rPr lang="en-GB" sz="2000" i="1" dirty="0" smtClean="0">
                <a:solidFill>
                  <a:srgbClr val="2D2D8A"/>
                </a:solidFill>
                <a:latin typeface="Arial" charset="0"/>
                <a:ea typeface="ヒラギノ角ゴ ProN W3" charset="0"/>
                <a:cs typeface="ヒラギノ角ゴ ProN W3" charset="0"/>
              </a:rPr>
              <a:t>reconstruction </a:t>
            </a:r>
            <a:r>
              <a:rPr lang="en-GB" altLang="ja-JP" sz="2000" dirty="0" smtClean="0">
                <a:solidFill>
                  <a:srgbClr val="2D2D8A"/>
                </a:solidFill>
                <a:latin typeface="Arial" charset="0"/>
                <a:ea typeface="ＭＳ Ｐゴシック" charset="0"/>
                <a:cs typeface="Arial" charset="0"/>
              </a:rPr>
              <a:t>between </a:t>
            </a:r>
            <a:r>
              <a:rPr lang="en-GB" altLang="ja-JP" sz="2000" dirty="0">
                <a:solidFill>
                  <a:srgbClr val="2D2D8A"/>
                </a:solidFill>
                <a:latin typeface="Arial" charset="0"/>
                <a:ea typeface="ＭＳ Ｐゴシック" charset="0"/>
                <a:cs typeface="Arial" charset="0"/>
              </a:rPr>
              <a:t>peoples, communities and stakeholders involved in crisis management, humanitarian aid and </a:t>
            </a:r>
            <a:r>
              <a:rPr lang="en-GB" altLang="ja-JP" sz="2000" dirty="0" err="1">
                <a:solidFill>
                  <a:srgbClr val="2D2D8A"/>
                </a:solidFill>
                <a:latin typeface="Arial" charset="0"/>
                <a:ea typeface="ＭＳ Ｐゴシック" charset="0"/>
                <a:cs typeface="Arial" charset="0"/>
              </a:rPr>
              <a:t>peacebuilding</a:t>
            </a:r>
            <a:r>
              <a:rPr lang="en-GB" altLang="ja-JP" sz="2000" dirty="0" smtClean="0">
                <a:solidFill>
                  <a:srgbClr val="2D2D8A"/>
                </a:solidFill>
                <a:latin typeface="Arial" charset="0"/>
                <a:ea typeface="ＭＳ Ｐゴシック" charset="0"/>
                <a:cs typeface="Arial" charset="0"/>
              </a:rPr>
              <a:t>.”</a:t>
            </a:r>
            <a:endParaRPr lang="en-GB" sz="2000" dirty="0">
              <a:solidFill>
                <a:srgbClr val="2D2D8A"/>
              </a:solidFill>
              <a:latin typeface="Arial" charset="0"/>
              <a:ea typeface="ＭＳ Ｐゴシック" charset="0"/>
              <a:cs typeface="Arial" charset="0"/>
            </a:endParaRPr>
          </a:p>
        </p:txBody>
      </p:sp>
    </p:spTree>
    <p:extLst>
      <p:ext uri="{BB962C8B-B14F-4D97-AF65-F5344CB8AC3E}">
        <p14:creationId xmlns:p14="http://schemas.microsoft.com/office/powerpoint/2010/main" val="255017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7"/>
            <a:ext cx="8915400" cy="6525344"/>
          </a:xfrm>
        </p:spPr>
        <p:txBody>
          <a:bodyPr>
            <a:normAutofit/>
          </a:bodyPr>
          <a:lstStyle/>
          <a:p>
            <a:r>
              <a:rPr lang="en-US" sz="3200" b="1" dirty="0" smtClean="0">
                <a:solidFill>
                  <a:srgbClr val="AE0400"/>
                </a:solidFill>
                <a:cs typeface="Arial"/>
              </a:rPr>
              <a:t/>
            </a:r>
            <a:br>
              <a:rPr lang="en-US" sz="3200" b="1" dirty="0" smtClean="0">
                <a:solidFill>
                  <a:srgbClr val="AE0400"/>
                </a:solidFill>
                <a:cs typeface="Arial"/>
              </a:rPr>
            </a:br>
            <a:r>
              <a:rPr lang="en-US" sz="3200" b="1" dirty="0">
                <a:solidFill>
                  <a:srgbClr val="AE0400"/>
                </a:solidFill>
                <a:cs typeface="Arial"/>
              </a:rPr>
              <a:t/>
            </a:r>
            <a:br>
              <a:rPr lang="en-US" sz="3200" b="1" dirty="0">
                <a:solidFill>
                  <a:srgbClr val="AE0400"/>
                </a:solidFill>
                <a:cs typeface="Arial"/>
              </a:rPr>
            </a:br>
            <a:r>
              <a:rPr lang="en-US" sz="3200" b="1" dirty="0" smtClean="0">
                <a:solidFill>
                  <a:srgbClr val="AE0400"/>
                </a:solidFill>
                <a:cs typeface="Arial"/>
              </a:rPr>
              <a:t/>
            </a:r>
            <a:br>
              <a:rPr lang="en-US" sz="3200" b="1" dirty="0" smtClean="0">
                <a:solidFill>
                  <a:srgbClr val="AE0400"/>
                </a:solidFill>
                <a:cs typeface="Arial"/>
              </a:rPr>
            </a:br>
            <a:r>
              <a:rPr lang="en-US" sz="3200" b="1" dirty="0">
                <a:solidFill>
                  <a:srgbClr val="AE0400"/>
                </a:solidFill>
                <a:cs typeface="Arial"/>
              </a:rPr>
              <a:t/>
            </a:r>
            <a:br>
              <a:rPr lang="en-US" sz="3200" b="1" dirty="0">
                <a:solidFill>
                  <a:srgbClr val="AE0400"/>
                </a:solidFill>
                <a:cs typeface="Arial"/>
              </a:rPr>
            </a:br>
            <a:r>
              <a:rPr lang="en-US" b="1" dirty="0" smtClean="0">
                <a:solidFill>
                  <a:srgbClr val="AE0400"/>
                </a:solidFill>
                <a:cs typeface="Arial"/>
              </a:rPr>
              <a:t>ICT4Peace’s interlinked Areas of Work:</a:t>
            </a:r>
            <a:br>
              <a:rPr lang="en-US" b="1" dirty="0" smtClean="0">
                <a:solidFill>
                  <a:srgbClr val="AE0400"/>
                </a:solidFill>
                <a:cs typeface="Arial"/>
              </a:rPr>
            </a:br>
            <a:r>
              <a:rPr lang="en-US" b="1" dirty="0" smtClean="0">
                <a:solidFill>
                  <a:srgbClr val="AE0400"/>
                </a:solidFill>
                <a:cs typeface="Arial"/>
              </a:rPr>
              <a:t/>
            </a:r>
            <a:br>
              <a:rPr lang="en-US" b="1" dirty="0" smtClean="0">
                <a:solidFill>
                  <a:srgbClr val="AE0400"/>
                </a:solidFill>
                <a:cs typeface="Arial"/>
              </a:rPr>
            </a:br>
            <a:r>
              <a:rPr lang="en-US" b="1" dirty="0" smtClean="0">
                <a:solidFill>
                  <a:srgbClr val="AE0400"/>
                </a:solidFill>
                <a:cs typeface="Arial"/>
              </a:rPr>
              <a:t>1. Since 2004 Better Crisis Information Management  using ICTs, new media etc.</a:t>
            </a:r>
            <a:r>
              <a:rPr lang="en-US" b="1" dirty="0">
                <a:solidFill>
                  <a:srgbClr val="AE0400"/>
                </a:solidFill>
                <a:cs typeface="Arial"/>
              </a:rPr>
              <a:t> </a:t>
            </a:r>
            <a:r>
              <a:rPr lang="en-US" b="1" dirty="0" smtClean="0">
                <a:solidFill>
                  <a:srgbClr val="AE0400"/>
                </a:solidFill>
                <a:cs typeface="Arial"/>
              </a:rPr>
              <a:t>by the international community/UN for inter alia humanitarian operations, peace-keeping and peace building;</a:t>
            </a:r>
            <a:br>
              <a:rPr lang="en-US" b="1" dirty="0" smtClean="0">
                <a:solidFill>
                  <a:srgbClr val="AE0400"/>
                </a:solidFill>
                <a:cs typeface="Arial"/>
              </a:rPr>
            </a:br>
            <a:r>
              <a:rPr lang="en-US" b="1" dirty="0" smtClean="0">
                <a:solidFill>
                  <a:srgbClr val="AE0400"/>
                </a:solidFill>
                <a:cs typeface="Arial"/>
              </a:rPr>
              <a:t/>
            </a:r>
            <a:br>
              <a:rPr lang="en-US" b="1" dirty="0" smtClean="0">
                <a:solidFill>
                  <a:srgbClr val="AE0400"/>
                </a:solidFill>
                <a:cs typeface="Arial"/>
              </a:rPr>
            </a:br>
            <a:r>
              <a:rPr lang="en-US" b="1" dirty="0" smtClean="0">
                <a:solidFill>
                  <a:srgbClr val="AE0400"/>
                </a:solidFill>
                <a:cs typeface="Arial"/>
              </a:rPr>
              <a:t>2. Peace and Security in the Cyberspace (to maintain an </a:t>
            </a:r>
            <a:r>
              <a:rPr lang="en-US" b="1" dirty="0">
                <a:solidFill>
                  <a:srgbClr val="C00000"/>
                </a:solidFill>
              </a:rPr>
              <a:t>open, secure, stable, accessible and peaceful </a:t>
            </a:r>
            <a:r>
              <a:rPr lang="en-US" b="1" dirty="0" smtClean="0">
                <a:solidFill>
                  <a:srgbClr val="C00000"/>
                </a:solidFill>
              </a:rPr>
              <a:t>ICT environment.</a:t>
            </a:r>
            <a:endParaRPr lang="en-US" b="1" dirty="0">
              <a:solidFill>
                <a:srgbClr val="C00000"/>
              </a:solidFill>
              <a:cs typeface="Aria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351511" y="434746"/>
            <a:ext cx="2807388" cy="690880"/>
          </a:xfrm>
          <a:prstGeom prst="rect">
            <a:avLst/>
          </a:prstGeom>
          <a:noFill/>
          <a:ln>
            <a:noFill/>
          </a:ln>
        </p:spPr>
      </p:pic>
    </p:spTree>
    <p:extLst>
      <p:ext uri="{BB962C8B-B14F-4D97-AF65-F5344CB8AC3E}">
        <p14:creationId xmlns:p14="http://schemas.microsoft.com/office/powerpoint/2010/main" val="231312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495989" y="492126"/>
            <a:ext cx="8914022" cy="1158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r>
              <a:rPr lang="en-GB" sz="2000" b="1" dirty="0" smtClean="0">
                <a:solidFill>
                  <a:srgbClr val="AE0400"/>
                </a:solidFill>
                <a:latin typeface="Helvetica Neue Light"/>
                <a:ea typeface="ヒラギノ角ゴ ProN W3" charset="0"/>
                <a:cs typeface="Helvetica Neue Light"/>
              </a:rPr>
              <a:t>UN </a:t>
            </a:r>
            <a:r>
              <a:rPr lang="en-GB" sz="2000" b="1" dirty="0">
                <a:solidFill>
                  <a:srgbClr val="AE0400"/>
                </a:solidFill>
                <a:latin typeface="Helvetica Neue Light"/>
                <a:ea typeface="ヒラギノ角ゴ ProN W3" charset="0"/>
                <a:cs typeface="Helvetica Neue Light"/>
              </a:rPr>
              <a:t>Secretary-General </a:t>
            </a:r>
            <a:r>
              <a:rPr lang="en-GB" sz="2000" b="1" dirty="0" smtClean="0">
                <a:solidFill>
                  <a:srgbClr val="AE0400"/>
                </a:solidFill>
                <a:latin typeface="Helvetica Neue Light"/>
                <a:ea typeface="ヒラギノ角ゴ ProN W3" charset="0"/>
                <a:cs typeface="Helvetica Neue Light"/>
              </a:rPr>
              <a:t>2010 Crisis Information Strategy</a:t>
            </a:r>
            <a:br>
              <a:rPr lang="en-GB" sz="2000" b="1" dirty="0" smtClean="0">
                <a:solidFill>
                  <a:srgbClr val="AE0400"/>
                </a:solidFill>
                <a:latin typeface="Helvetica Neue Light"/>
                <a:ea typeface="ヒラギノ角ゴ ProN W3" charset="0"/>
                <a:cs typeface="Helvetica Neue Light"/>
              </a:rPr>
            </a:br>
            <a:r>
              <a:rPr lang="en-GB" sz="2000" b="1" dirty="0">
                <a:solidFill>
                  <a:srgbClr val="AE0400"/>
                </a:solidFill>
                <a:latin typeface="Helvetica Neue Light"/>
                <a:ea typeface="ヒラギノ角ゴ ProN W3" charset="0"/>
                <a:cs typeface="Helvetica Neue Light"/>
              </a:rPr>
              <a:t>(A/65/491)</a:t>
            </a:r>
            <a:r>
              <a:rPr lang="en-GB" sz="2000" b="1" dirty="0">
                <a:solidFill>
                  <a:srgbClr val="AE0400"/>
                </a:solidFill>
                <a:ea typeface="ヒラギノ角ゴ ProN W3" charset="0"/>
                <a:cs typeface="ヒラギノ角ゴ ProN W3" charset="0"/>
              </a:rPr>
              <a:t/>
            </a:r>
            <a:br>
              <a:rPr lang="en-GB" sz="2000" b="1" dirty="0">
                <a:solidFill>
                  <a:srgbClr val="AE0400"/>
                </a:solidFill>
                <a:ea typeface="ヒラギノ角ゴ ProN W3" charset="0"/>
                <a:cs typeface="ヒラギノ角ゴ ProN W3" charset="0"/>
              </a:rPr>
            </a:br>
            <a:r>
              <a:rPr lang="en-GB" sz="2000" b="1" dirty="0" smtClean="0">
                <a:solidFill>
                  <a:srgbClr val="AE0400"/>
                </a:solidFill>
                <a:ea typeface="ヒラギノ角ゴ ProN W3" charset="0"/>
                <a:cs typeface="ヒラギノ角ゴ ProN W3" charset="0"/>
              </a:rPr>
              <a:t>  </a:t>
            </a:r>
            <a:endParaRPr lang="en-GB" sz="2000" b="1" dirty="0">
              <a:solidFill>
                <a:srgbClr val="AE0400"/>
              </a:solidFill>
              <a:ea typeface="ヒラギノ角ゴ ProN W3" charset="0"/>
              <a:cs typeface="ヒラギノ角ゴ ProN W3" charset="0"/>
            </a:endParaRPr>
          </a:p>
        </p:txBody>
      </p:sp>
      <p:sp>
        <p:nvSpPr>
          <p:cNvPr id="13314" name="Rectangle 2"/>
          <p:cNvSpPr>
            <a:spLocks noGrp="1" noChangeArrowheads="1"/>
          </p:cNvSpPr>
          <p:nvPr>
            <p:ph idx="1"/>
          </p:nvPr>
        </p:nvSpPr>
        <p:spPr>
          <a:xfrm>
            <a:off x="399546" y="1651001"/>
            <a:ext cx="8915745" cy="4770439"/>
          </a:xfrm>
        </p:spPr>
        <p:txBody>
          <a:bodyPr>
            <a:noAutofit/>
          </a:bodyPr>
          <a:lstStyle/>
          <a:p>
            <a:pPr algn="just" eaLnBrk="1" hangingPunct="1"/>
            <a:r>
              <a:rPr lang="en-GB" sz="1600" b="1" i="1" dirty="0">
                <a:latin typeface="Helvetica Neue" charset="0"/>
                <a:ea typeface="ヒラギノ角ゴ ProN W3" charset="0"/>
                <a:cs typeface="ヒラギノ角ゴ ProN W3" charset="0"/>
              </a:rPr>
              <a:t>Crisis information management strategy. The Crisis Information Management Strategy is based on the recognition that the United Nations, its Member States, constituent agencies and non-governmental organizations need to improve such information management capacity in the identification, prevention, mitigation, response and recovery of all types of crises, natural as well as man- made. </a:t>
            </a:r>
            <a:r>
              <a:rPr lang="en-GB" sz="1600" i="1" dirty="0">
                <a:latin typeface="Helvetica Neue" charset="0"/>
                <a:ea typeface="ヒラギノ角ゴ ProN W3" charset="0"/>
                <a:cs typeface="ヒラギノ角ゴ ProN W3" charset="0"/>
              </a:rPr>
              <a:t>The strategy will leverage and enhance this capacity and provide mechanisms to integrate and share information across the United Nations system. </a:t>
            </a:r>
            <a:endParaRPr lang="en-GB" sz="1600" i="1" dirty="0" smtClean="0">
              <a:latin typeface="Helvetica Neue" charset="0"/>
              <a:ea typeface="ヒラギノ角ゴ ProN W3" charset="0"/>
              <a:cs typeface="ヒラギノ角ゴ ProN W3" charset="0"/>
            </a:endParaRPr>
          </a:p>
          <a:p>
            <a:pPr marL="0" indent="0" algn="just" eaLnBrk="1" hangingPunct="1">
              <a:buNone/>
            </a:pPr>
            <a:endParaRPr lang="en-GB" sz="1600" i="1" dirty="0">
              <a:latin typeface="Helvetica Neue" charset="0"/>
              <a:ea typeface="ヒラギノ角ゴ ProN W3" charset="0"/>
              <a:cs typeface="ヒラギノ角ゴ ProN W3" charset="0"/>
            </a:endParaRPr>
          </a:p>
          <a:p>
            <a:pPr algn="just" eaLnBrk="1" hangingPunct="1"/>
            <a:r>
              <a:rPr lang="en-GB" sz="1600" dirty="0">
                <a:latin typeface="Helvetica Neue" charset="0"/>
                <a:ea typeface="ヒラギノ角ゴ ProN W3" charset="0"/>
                <a:cs typeface="ヒラギノ角ゴ ProN W3" charset="0"/>
              </a:rPr>
              <a:t>The Office of Information and Communications Technology (CITO), together with the Office for the Coordination of Humanitarian Affairs (OCHA), the Department of Peacekeeping Operations and the Department of Field </a:t>
            </a:r>
            <a:r>
              <a:rPr lang="en-GB" sz="1600" dirty="0" err="1">
                <a:latin typeface="Helvetica Neue" charset="0"/>
                <a:ea typeface="ヒラギノ角ゴ ProN W3" charset="0"/>
                <a:cs typeface="ヒラギノ角ゴ ProN W3" charset="0"/>
              </a:rPr>
              <a:t>Suppor</a:t>
            </a:r>
            <a:r>
              <a:rPr lang="en-GB" sz="1600" dirty="0">
                <a:latin typeface="Helvetica Neue" charset="0"/>
                <a:ea typeface="ヒラギノ角ゴ ProN W3" charset="0"/>
                <a:cs typeface="ヒラギノ角ゴ ProN W3" charset="0"/>
              </a:rPr>
              <a:t> (DPKO and DFS), has worked closely with United Nations organizations such as the Office of the United Nations High Commissioner for Refugees (UNHCR), the United Nations Children’s Fund (UNICEF), the United Nations Development Programme (UNDP) and WFP and other entities such as </a:t>
            </a:r>
            <a:r>
              <a:rPr lang="en-GB" sz="1600" b="1" dirty="0">
                <a:solidFill>
                  <a:srgbClr val="FF0000"/>
                </a:solidFill>
                <a:latin typeface="Helvetica Neue" charset="0"/>
                <a:ea typeface="ヒラギノ角ゴ ProN W3" charset="0"/>
                <a:cs typeface="ヒラギノ角ゴ ProN W3" charset="0"/>
              </a:rPr>
              <a:t>the ICT for Peace Foundation </a:t>
            </a:r>
            <a:r>
              <a:rPr lang="en-GB" sz="1600" dirty="0">
                <a:latin typeface="Helvetica Neue" charset="0"/>
                <a:ea typeface="ヒラギノ角ゴ ProN W3" charset="0"/>
                <a:cs typeface="ヒラギノ角ゴ ProN W3" charset="0"/>
              </a:rPr>
              <a:t>in developing and implementing this strategy. It is envisaged that membership will be expanded to include other United Nations organizations in the near future</a:t>
            </a:r>
            <a:r>
              <a:rPr lang="en-GB" sz="1600" i="1" dirty="0">
                <a:latin typeface="Helvetica Neue" charset="0"/>
                <a:ea typeface="ヒラギノ角ゴ ProN W3" charset="0"/>
                <a:cs typeface="ヒラギノ角ゴ ProN W3" charset="0"/>
              </a:rPr>
              <a:t>.</a:t>
            </a:r>
            <a:r>
              <a:rPr lang="en-GB" sz="1600" dirty="0">
                <a:latin typeface="Arial" charset="0"/>
                <a:ea typeface="ＭＳ Ｐゴシック" charset="0"/>
                <a:cs typeface="ＭＳ Ｐゴシック" charset="0"/>
              </a:rPr>
              <a:t> </a:t>
            </a:r>
          </a:p>
        </p:txBody>
      </p:sp>
    </p:spTree>
    <p:extLst>
      <p:ext uri="{BB962C8B-B14F-4D97-AF65-F5344CB8AC3E}">
        <p14:creationId xmlns:p14="http://schemas.microsoft.com/office/powerpoint/2010/main" val="273914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914481" y="893765"/>
            <a:ext cx="8130429" cy="5508625"/>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endParaRPr lang="en-GB"/>
          </a:p>
        </p:txBody>
      </p:sp>
      <p:sp>
        <p:nvSpPr>
          <p:cNvPr id="50179" name="Line 3"/>
          <p:cNvSpPr>
            <a:spLocks noChangeShapeType="1"/>
          </p:cNvSpPr>
          <p:nvPr/>
        </p:nvSpPr>
        <p:spPr bwMode="auto">
          <a:xfrm>
            <a:off x="4896168" y="1752600"/>
            <a:ext cx="0" cy="2413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0180" name="Oval 4"/>
          <p:cNvSpPr>
            <a:spLocks noChangeArrowheads="1"/>
          </p:cNvSpPr>
          <p:nvPr/>
        </p:nvSpPr>
        <p:spPr bwMode="auto">
          <a:xfrm>
            <a:off x="4238295" y="1081090"/>
            <a:ext cx="1289915" cy="625475"/>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800" dirty="0" err="1" smtClean="0">
                <a:solidFill>
                  <a:schemeClr val="tx1"/>
                </a:solidFill>
              </a:rPr>
              <a:t>CiMS</a:t>
            </a:r>
            <a:r>
              <a:rPr lang="en-US" sz="1800" dirty="0" smtClean="0">
                <a:solidFill>
                  <a:schemeClr val="tx1"/>
                </a:solidFill>
              </a:rPr>
              <a:t> </a:t>
            </a:r>
          </a:p>
          <a:p>
            <a:pPr algn="ctr">
              <a:defRPr/>
            </a:pPr>
            <a:r>
              <a:rPr lang="en-US" sz="1800" dirty="0" smtClean="0">
                <a:solidFill>
                  <a:schemeClr val="tx1"/>
                </a:solidFill>
              </a:rPr>
              <a:t>Vision</a:t>
            </a:r>
            <a:endParaRPr lang="en-US" sz="1800" dirty="0">
              <a:solidFill>
                <a:schemeClr val="tx1"/>
              </a:solidFill>
            </a:endParaRPr>
          </a:p>
        </p:txBody>
      </p:sp>
      <p:sp>
        <p:nvSpPr>
          <p:cNvPr id="50181" name="Rectangle 5"/>
          <p:cNvSpPr>
            <a:spLocks noChangeArrowheads="1"/>
          </p:cNvSpPr>
          <p:nvPr/>
        </p:nvSpPr>
        <p:spPr bwMode="auto">
          <a:xfrm>
            <a:off x="1241696" y="2371725"/>
            <a:ext cx="1932290" cy="1162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200" dirty="0">
                <a:solidFill>
                  <a:schemeClr val="tx1"/>
                </a:solidFill>
              </a:rPr>
              <a:t>Information</a:t>
            </a:r>
          </a:p>
          <a:p>
            <a:pPr algn="ctr">
              <a:defRPr/>
            </a:pPr>
            <a:r>
              <a:rPr lang="en-US" sz="1200" dirty="0">
                <a:solidFill>
                  <a:schemeClr val="tx1"/>
                </a:solidFill>
              </a:rPr>
              <a:t>Architecture/</a:t>
            </a:r>
          </a:p>
          <a:p>
            <a:pPr algn="ctr">
              <a:defRPr/>
            </a:pPr>
            <a:r>
              <a:rPr lang="en-US" sz="1200" dirty="0">
                <a:solidFill>
                  <a:schemeClr val="tx1"/>
                </a:solidFill>
              </a:rPr>
              <a:t>Governance</a:t>
            </a:r>
          </a:p>
        </p:txBody>
      </p:sp>
      <p:sp>
        <p:nvSpPr>
          <p:cNvPr id="50182" name="Rectangle 6"/>
          <p:cNvSpPr>
            <a:spLocks noChangeArrowheads="1"/>
          </p:cNvSpPr>
          <p:nvPr/>
        </p:nvSpPr>
        <p:spPr bwMode="auto">
          <a:xfrm>
            <a:off x="3142987" y="2363790"/>
            <a:ext cx="1749738" cy="11763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200" dirty="0">
                <a:solidFill>
                  <a:schemeClr val="tx1"/>
                </a:solidFill>
              </a:rPr>
              <a:t>Technology</a:t>
            </a:r>
          </a:p>
          <a:p>
            <a:pPr algn="ctr">
              <a:defRPr/>
            </a:pPr>
            <a:r>
              <a:rPr lang="en-US" sz="1200" dirty="0">
                <a:solidFill>
                  <a:schemeClr val="tx1"/>
                </a:solidFill>
              </a:rPr>
              <a:t>Development</a:t>
            </a:r>
          </a:p>
        </p:txBody>
      </p:sp>
      <p:sp>
        <p:nvSpPr>
          <p:cNvPr id="50183" name="Rectangle 7"/>
          <p:cNvSpPr>
            <a:spLocks noChangeArrowheads="1"/>
          </p:cNvSpPr>
          <p:nvPr/>
        </p:nvSpPr>
        <p:spPr bwMode="auto">
          <a:xfrm>
            <a:off x="4894446" y="2376490"/>
            <a:ext cx="1885792" cy="11652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200">
                <a:solidFill>
                  <a:schemeClr val="tx1"/>
                </a:solidFill>
              </a:rPr>
              <a:t>Stakeholder</a:t>
            </a:r>
          </a:p>
          <a:p>
            <a:pPr algn="ctr">
              <a:defRPr/>
            </a:pPr>
            <a:r>
              <a:rPr lang="en-US" sz="1200">
                <a:solidFill>
                  <a:schemeClr val="tx1"/>
                </a:solidFill>
              </a:rPr>
              <a:t>Management</a:t>
            </a:r>
          </a:p>
        </p:txBody>
      </p:sp>
      <p:sp>
        <p:nvSpPr>
          <p:cNvPr id="50184" name="Rectangle 8"/>
          <p:cNvSpPr>
            <a:spLocks noChangeArrowheads="1"/>
          </p:cNvSpPr>
          <p:nvPr/>
        </p:nvSpPr>
        <p:spPr bwMode="auto">
          <a:xfrm>
            <a:off x="2807159" y="4306890"/>
            <a:ext cx="4212462" cy="3079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400">
                <a:solidFill>
                  <a:schemeClr val="tx1"/>
                </a:solidFill>
              </a:rPr>
              <a:t>Critical Success Factors</a:t>
            </a:r>
          </a:p>
        </p:txBody>
      </p:sp>
      <p:sp>
        <p:nvSpPr>
          <p:cNvPr id="50185" name="AutoShape 9"/>
          <p:cNvSpPr>
            <a:spLocks/>
          </p:cNvSpPr>
          <p:nvPr/>
        </p:nvSpPr>
        <p:spPr bwMode="auto">
          <a:xfrm rot="5400000">
            <a:off x="4675998" y="1645398"/>
            <a:ext cx="290513" cy="4162518"/>
          </a:xfrm>
          <a:prstGeom prst="rightBrace">
            <a:avLst>
              <a:gd name="adj1" fmla="val 110064"/>
              <a:gd name="adj2" fmla="val 48032"/>
            </a:avLst>
          </a:prstGeom>
          <a:noFill/>
          <a:ln w="9525">
            <a:solidFill>
              <a:srgbClr val="000000"/>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p>
        </p:txBody>
      </p:sp>
      <p:sp>
        <p:nvSpPr>
          <p:cNvPr id="50186" name="Rectangle 10"/>
          <p:cNvSpPr>
            <a:spLocks noChangeArrowheads="1"/>
          </p:cNvSpPr>
          <p:nvPr/>
        </p:nvSpPr>
        <p:spPr bwMode="auto">
          <a:xfrm>
            <a:off x="957535" y="219077"/>
            <a:ext cx="7884157"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0" hangingPunct="0">
              <a:defRPr/>
            </a:pPr>
            <a:r>
              <a:rPr lang="en-US">
                <a:solidFill>
                  <a:schemeClr val="bg1"/>
                </a:solidFill>
              </a:rPr>
              <a:t>CIM Strategy</a:t>
            </a:r>
          </a:p>
        </p:txBody>
      </p:sp>
      <p:sp>
        <p:nvSpPr>
          <p:cNvPr id="50187" name="Text Box 11"/>
          <p:cNvSpPr txBox="1">
            <a:spLocks noChangeArrowheads="1"/>
          </p:cNvSpPr>
          <p:nvPr/>
        </p:nvSpPr>
        <p:spPr bwMode="auto">
          <a:xfrm>
            <a:off x="1541357" y="1268414"/>
            <a:ext cx="1531539"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defRPr/>
            </a:pPr>
            <a:r>
              <a:rPr lang="en-US" sz="1400">
                <a:solidFill>
                  <a:schemeClr val="tx1"/>
                </a:solidFill>
              </a:rPr>
              <a:t>Business Drivers</a:t>
            </a:r>
          </a:p>
        </p:txBody>
      </p:sp>
      <p:sp>
        <p:nvSpPr>
          <p:cNvPr id="50188" name="Text Box 12"/>
          <p:cNvSpPr txBox="1">
            <a:spLocks noChangeArrowheads="1"/>
          </p:cNvSpPr>
          <p:nvPr/>
        </p:nvSpPr>
        <p:spPr bwMode="auto">
          <a:xfrm>
            <a:off x="6366913" y="1266826"/>
            <a:ext cx="1712161"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defRPr/>
            </a:pPr>
            <a:r>
              <a:rPr lang="en-US" sz="1400">
                <a:solidFill>
                  <a:schemeClr val="tx1"/>
                </a:solidFill>
              </a:rPr>
              <a:t>Technology Drivers</a:t>
            </a:r>
          </a:p>
        </p:txBody>
      </p:sp>
      <p:sp>
        <p:nvSpPr>
          <p:cNvPr id="50189" name="Line 13"/>
          <p:cNvSpPr>
            <a:spLocks noChangeShapeType="1"/>
          </p:cNvSpPr>
          <p:nvPr/>
        </p:nvSpPr>
        <p:spPr bwMode="auto">
          <a:xfrm>
            <a:off x="3359982" y="1433513"/>
            <a:ext cx="7267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0190" name="Line 14"/>
          <p:cNvSpPr>
            <a:spLocks noChangeShapeType="1"/>
          </p:cNvSpPr>
          <p:nvPr/>
        </p:nvSpPr>
        <p:spPr bwMode="auto">
          <a:xfrm flipH="1">
            <a:off x="5676318" y="1433513"/>
            <a:ext cx="70609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0191" name="Rectangle 15"/>
          <p:cNvSpPr>
            <a:spLocks noChangeArrowheads="1"/>
          </p:cNvSpPr>
          <p:nvPr/>
        </p:nvSpPr>
        <p:spPr bwMode="auto">
          <a:xfrm>
            <a:off x="2767550" y="4746625"/>
            <a:ext cx="4253794" cy="730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buFontTx/>
              <a:buChar char="•"/>
              <a:defRPr/>
            </a:pPr>
            <a:r>
              <a:rPr lang="en-US" sz="1200" dirty="0">
                <a:solidFill>
                  <a:schemeClr val="tx1"/>
                </a:solidFill>
              </a:rPr>
              <a:t>Leadership</a:t>
            </a:r>
          </a:p>
          <a:p>
            <a:pPr algn="ctr">
              <a:buFontTx/>
              <a:buChar char="•"/>
              <a:defRPr/>
            </a:pPr>
            <a:r>
              <a:rPr lang="en-US" sz="1200" dirty="0">
                <a:solidFill>
                  <a:schemeClr val="tx1"/>
                </a:solidFill>
              </a:rPr>
              <a:t> Funding</a:t>
            </a:r>
          </a:p>
          <a:p>
            <a:pPr algn="ctr">
              <a:buFontTx/>
              <a:buChar char="•"/>
              <a:defRPr/>
            </a:pPr>
            <a:r>
              <a:rPr lang="en-US" sz="1200" dirty="0">
                <a:solidFill>
                  <a:schemeClr val="tx1"/>
                </a:solidFill>
              </a:rPr>
              <a:t> Evaluation</a:t>
            </a:r>
          </a:p>
          <a:p>
            <a:pPr algn="ctr">
              <a:buFontTx/>
              <a:buChar char="•"/>
              <a:defRPr/>
            </a:pPr>
            <a:r>
              <a:rPr lang="en-US" sz="1200" dirty="0">
                <a:solidFill>
                  <a:schemeClr val="tx1"/>
                </a:solidFill>
              </a:rPr>
              <a:t> </a:t>
            </a:r>
            <a:r>
              <a:rPr lang="en-US" sz="1200" dirty="0" err="1">
                <a:solidFill>
                  <a:schemeClr val="tx1"/>
                </a:solidFill>
              </a:rPr>
              <a:t>Incrementalism</a:t>
            </a:r>
            <a:endParaRPr lang="en-US" sz="1200" dirty="0">
              <a:solidFill>
                <a:schemeClr val="tx1"/>
              </a:solidFill>
            </a:endParaRPr>
          </a:p>
          <a:p>
            <a:pPr algn="ctr">
              <a:defRPr/>
            </a:pPr>
            <a:endParaRPr lang="en-US" sz="1200" dirty="0">
              <a:solidFill>
                <a:schemeClr val="tx1"/>
              </a:solidFill>
            </a:endParaRPr>
          </a:p>
        </p:txBody>
      </p:sp>
      <p:sp>
        <p:nvSpPr>
          <p:cNvPr id="50192" name="Rectangle 16"/>
          <p:cNvSpPr>
            <a:spLocks noChangeArrowheads="1"/>
          </p:cNvSpPr>
          <p:nvPr/>
        </p:nvSpPr>
        <p:spPr bwMode="auto">
          <a:xfrm>
            <a:off x="1246860" y="2043115"/>
            <a:ext cx="7352003" cy="320675"/>
          </a:xfrm>
          <a:prstGeom prst="rect">
            <a:avLst/>
          </a:prstGeom>
          <a:solidFill>
            <a:srgbClr val="C0C0C0">
              <a:alpha val="17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300">
                <a:solidFill>
                  <a:schemeClr val="tx1"/>
                </a:solidFill>
              </a:rPr>
              <a:t>STRATEGIC PROGRAMMES</a:t>
            </a:r>
          </a:p>
        </p:txBody>
      </p:sp>
      <p:sp>
        <p:nvSpPr>
          <p:cNvPr id="50193" name="Line 17"/>
          <p:cNvSpPr>
            <a:spLocks noChangeShapeType="1"/>
          </p:cNvSpPr>
          <p:nvPr/>
        </p:nvSpPr>
        <p:spPr bwMode="auto">
          <a:xfrm>
            <a:off x="4915112" y="5480050"/>
            <a:ext cx="0" cy="2428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p>
        </p:txBody>
      </p:sp>
      <p:sp>
        <p:nvSpPr>
          <p:cNvPr id="50194" name="Rectangle 18"/>
          <p:cNvSpPr>
            <a:spLocks noChangeArrowheads="1"/>
          </p:cNvSpPr>
          <p:nvPr/>
        </p:nvSpPr>
        <p:spPr bwMode="auto">
          <a:xfrm>
            <a:off x="6764738" y="2371727"/>
            <a:ext cx="1834126" cy="11668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200">
                <a:solidFill>
                  <a:schemeClr val="tx1"/>
                </a:solidFill>
              </a:rPr>
              <a:t>Capacity </a:t>
            </a:r>
          </a:p>
          <a:p>
            <a:pPr algn="ctr">
              <a:defRPr/>
            </a:pPr>
            <a:r>
              <a:rPr lang="en-US" sz="1200">
                <a:solidFill>
                  <a:schemeClr val="tx1"/>
                </a:solidFill>
              </a:rPr>
              <a:t>Building</a:t>
            </a:r>
          </a:p>
        </p:txBody>
      </p:sp>
      <p:sp>
        <p:nvSpPr>
          <p:cNvPr id="50195" name="Rectangle 19"/>
          <p:cNvSpPr>
            <a:spLocks noChangeArrowheads="1"/>
          </p:cNvSpPr>
          <p:nvPr/>
        </p:nvSpPr>
        <p:spPr bwMode="auto">
          <a:xfrm>
            <a:off x="2848492" y="5764215"/>
            <a:ext cx="4212462" cy="3079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defRPr/>
            </a:pPr>
            <a:r>
              <a:rPr lang="en-US" sz="1400">
                <a:solidFill>
                  <a:schemeClr val="tx1"/>
                </a:solidFill>
              </a:rPr>
              <a:t>Outcomes</a:t>
            </a:r>
          </a:p>
        </p:txBody>
      </p:sp>
      <p:sp>
        <p:nvSpPr>
          <p:cNvPr id="50196" name="Line 20"/>
          <p:cNvSpPr>
            <a:spLocks noChangeShapeType="1"/>
          </p:cNvSpPr>
          <p:nvPr/>
        </p:nvSpPr>
        <p:spPr bwMode="auto">
          <a:xfrm>
            <a:off x="4896168" y="3933825"/>
            <a:ext cx="0" cy="2413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p>
        </p:txBody>
      </p:sp>
    </p:spTree>
    <p:extLst>
      <p:ext uri="{BB962C8B-B14F-4D97-AF65-F5344CB8AC3E}">
        <p14:creationId xmlns:p14="http://schemas.microsoft.com/office/powerpoint/2010/main" val="177682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AE0400"/>
                </a:solidFill>
                <a:latin typeface="Helvetica Neue Light"/>
                <a:cs typeface="Helvetica Neue Light"/>
              </a:rPr>
              <a:t>Training Courses for better Crisis Information Management  using ICTs and big data, social and new media, </a:t>
            </a:r>
            <a:endParaRPr lang="en-US" sz="2400" dirty="0">
              <a:solidFill>
                <a:srgbClr val="AE0400"/>
              </a:solidFill>
              <a:latin typeface="Helvetica Neue Light"/>
              <a:cs typeface="Helvetica Neue Light"/>
            </a:endParaRPr>
          </a:p>
        </p:txBody>
      </p:sp>
      <p:pic>
        <p:nvPicPr>
          <p:cNvPr id="4" name="Picture 3"/>
          <p:cNvPicPr>
            <a:picLocks noChangeAspect="1"/>
          </p:cNvPicPr>
          <p:nvPr/>
        </p:nvPicPr>
        <p:blipFill>
          <a:blip r:embed="rId2"/>
          <a:stretch>
            <a:fillRect/>
          </a:stretch>
        </p:blipFill>
        <p:spPr>
          <a:xfrm>
            <a:off x="0" y="1417638"/>
            <a:ext cx="9906000" cy="5440362"/>
          </a:xfrm>
          <a:prstGeom prst="rect">
            <a:avLst/>
          </a:prstGeom>
        </p:spPr>
      </p:pic>
    </p:spTree>
    <p:extLst>
      <p:ext uri="{BB962C8B-B14F-4D97-AF65-F5344CB8AC3E}">
        <p14:creationId xmlns:p14="http://schemas.microsoft.com/office/powerpoint/2010/main" val="128608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64877" y="755525"/>
            <a:ext cx="9034575" cy="1157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algn="ctr"/>
            <a:r>
              <a:rPr lang="en-US" sz="3600" b="1" dirty="0" smtClean="0">
                <a:solidFill>
                  <a:srgbClr val="C00000"/>
                </a:solidFill>
                <a:latin typeface="+mn-lt"/>
              </a:rPr>
              <a:t>New </a:t>
            </a:r>
            <a:r>
              <a:rPr lang="en-US" sz="3600" b="1" dirty="0">
                <a:solidFill>
                  <a:srgbClr val="C00000"/>
                </a:solidFill>
                <a:latin typeface="+mn-lt"/>
              </a:rPr>
              <a:t>Media Course: Tools &amp; Techniques for Risk Assessment and Crisis Management </a:t>
            </a:r>
            <a:endParaRPr lang="en-US" sz="3600" b="1" dirty="0">
              <a:solidFill>
                <a:srgbClr val="C00000"/>
              </a:solidFill>
              <a:latin typeface="+mn-lt"/>
              <a:ea typeface="ヒラギノ角ゴ ProN W3" charset="0"/>
              <a:cs typeface="ヒラギノ角ゴ ProN W3" charset="0"/>
            </a:endParaRPr>
          </a:p>
        </p:txBody>
      </p:sp>
      <p:sp>
        <p:nvSpPr>
          <p:cNvPr id="9218" name="Rectangle 2"/>
          <p:cNvSpPr>
            <a:spLocks noGrp="1" noChangeArrowheads="1"/>
          </p:cNvSpPr>
          <p:nvPr>
            <p:ph idx="1"/>
          </p:nvPr>
        </p:nvSpPr>
        <p:spPr>
          <a:xfrm>
            <a:off x="495989" y="3140968"/>
            <a:ext cx="8914022" cy="2985197"/>
          </a:xfrm>
        </p:spPr>
        <p:txBody>
          <a:bodyPr/>
          <a:lstStyle/>
          <a:p>
            <a:pPr marL="0" indent="0" algn="just">
              <a:buNone/>
            </a:pPr>
            <a:r>
              <a:rPr lang="en-US" sz="3200" dirty="0" smtClean="0"/>
              <a:t>In </a:t>
            </a:r>
            <a:r>
              <a:rPr lang="en-US" sz="3200" dirty="0"/>
              <a:t>a crisis, quick and informed decision-making matters</a:t>
            </a:r>
            <a:r>
              <a:rPr lang="en-US" sz="3200" dirty="0" smtClean="0"/>
              <a:t>.</a:t>
            </a:r>
          </a:p>
          <a:p>
            <a:pPr marL="0" indent="0" algn="just">
              <a:buNone/>
            </a:pPr>
            <a:endParaRPr lang="en-US" sz="3200" dirty="0"/>
          </a:p>
          <a:p>
            <a:pPr marL="0" indent="0" algn="just">
              <a:buNone/>
            </a:pPr>
            <a:endParaRPr lang="en-US" sz="3200" dirty="0" smtClean="0"/>
          </a:p>
          <a:p>
            <a:pPr marL="0" indent="0" algn="just">
              <a:buNone/>
            </a:pPr>
            <a:endParaRPr lang="en-US" sz="3200" dirty="0"/>
          </a:p>
          <a:p>
            <a:pPr marL="0" indent="0" algn="just">
              <a:buNone/>
            </a:pPr>
            <a:endParaRPr lang="en-US" sz="3200" dirty="0"/>
          </a:p>
          <a:p>
            <a:pPr marL="0" indent="0" algn="just" eaLnBrk="1" hangingPunct="1">
              <a:buFont typeface="Wingdings" charset="0"/>
              <a:buNone/>
            </a:pPr>
            <a:endParaRPr lang="en-GB" sz="1600" dirty="0">
              <a:solidFill>
                <a:srgbClr val="2D2D8A"/>
              </a:solidFill>
              <a:latin typeface="Arial" charset="0"/>
              <a:ea typeface="ヒラギノ角ゴ ProN W3" charset="0"/>
              <a:cs typeface="ヒラギノ角ゴ ProN W3"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26616" y="4902199"/>
            <a:ext cx="2591435" cy="690880"/>
          </a:xfrm>
          <a:prstGeom prst="rect">
            <a:avLst/>
          </a:prstGeom>
          <a:noFill/>
          <a:ln>
            <a:noFill/>
          </a:ln>
        </p:spPr>
      </p:pic>
    </p:spTree>
    <p:extLst>
      <p:ext uri="{BB962C8B-B14F-4D97-AF65-F5344CB8AC3E}">
        <p14:creationId xmlns:p14="http://schemas.microsoft.com/office/powerpoint/2010/main" val="31751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verview"/>
          <p:cNvSpPr txBox="1">
            <a:spLocks noGrp="1"/>
          </p:cNvSpPr>
          <p:nvPr>
            <p:ph type="title"/>
          </p:nvPr>
        </p:nvSpPr>
        <p:spPr>
          <a:xfrm>
            <a:off x="725537" y="178595"/>
            <a:ext cx="8454926" cy="730126"/>
          </a:xfrm>
          <a:prstGeom prst="rect">
            <a:avLst/>
          </a:prstGeom>
        </p:spPr>
        <p:txBody>
          <a:bodyPr>
            <a:normAutofit/>
          </a:bodyPr>
          <a:lstStyle/>
          <a:p>
            <a:pPr algn="ctr"/>
            <a:r>
              <a:rPr sz="2812" dirty="0">
                <a:solidFill>
                  <a:srgbClr val="C00000"/>
                </a:solidFill>
              </a:rPr>
              <a:t>Overview</a:t>
            </a:r>
          </a:p>
        </p:txBody>
      </p:sp>
      <p:sp>
        <p:nvSpPr>
          <p:cNvPr id="123" name="This course introduces participants to a variety of new and social media tools, platforms and apps used in the collection, presentation, verification and dissemination of critical information in a timely manner. Participants have the chance to do hands-on exercises using these tools through interactive activities and group work, while also learning about cyber-security to protect information, communications and sources. A new and comprehensive module introduces ways on how to identify and guard against the intent of fake news, particularly over social media."/>
          <p:cNvSpPr txBox="1">
            <a:spLocks noGrp="1"/>
          </p:cNvSpPr>
          <p:nvPr>
            <p:ph type="body" idx="1"/>
          </p:nvPr>
        </p:nvSpPr>
        <p:spPr>
          <a:xfrm>
            <a:off x="725537" y="1052736"/>
            <a:ext cx="8454926" cy="5189115"/>
          </a:xfrm>
          <a:prstGeom prst="rect">
            <a:avLst/>
          </a:prstGeom>
        </p:spPr>
        <p:txBody>
          <a:bodyPr>
            <a:noAutofit/>
          </a:bodyPr>
          <a:lstStyle/>
          <a:p>
            <a:r>
              <a:rPr sz="2400" dirty="0"/>
              <a:t>This course introduces participants to a variety of new and </a:t>
            </a:r>
            <a:r>
              <a:rPr sz="2400" dirty="0">
                <a:solidFill>
                  <a:srgbClr val="C00000"/>
                </a:solidFill>
              </a:rPr>
              <a:t>social media tools</a:t>
            </a:r>
            <a:r>
              <a:rPr sz="2400" dirty="0"/>
              <a:t>, platforms and apps </a:t>
            </a:r>
            <a:r>
              <a:rPr sz="2400" dirty="0">
                <a:solidFill>
                  <a:srgbClr val="C00000"/>
                </a:solidFill>
              </a:rPr>
              <a:t>used in the collection, presentation, verification and dissemination of critical information in a timely manner. </a:t>
            </a:r>
            <a:endParaRPr lang="de-CH" sz="2400" dirty="0" smtClean="0">
              <a:solidFill>
                <a:srgbClr val="C00000"/>
              </a:solidFill>
            </a:endParaRPr>
          </a:p>
          <a:p>
            <a:endParaRPr lang="de-CH" sz="2400" dirty="0" smtClean="0"/>
          </a:p>
          <a:p>
            <a:r>
              <a:rPr sz="2400" dirty="0" smtClean="0"/>
              <a:t>Participants </a:t>
            </a:r>
            <a:r>
              <a:rPr sz="2400" dirty="0"/>
              <a:t>have the chance to do </a:t>
            </a:r>
            <a:r>
              <a:rPr sz="2400" dirty="0">
                <a:solidFill>
                  <a:srgbClr val="C00000"/>
                </a:solidFill>
              </a:rPr>
              <a:t>hands-on exercises using these tools through interactive activities and group work, while also learning about cyber-security to protect information, communications and sources</a:t>
            </a:r>
            <a:r>
              <a:rPr sz="2400" dirty="0"/>
              <a:t>. </a:t>
            </a:r>
            <a:endParaRPr lang="de-CH" sz="2400" dirty="0" smtClean="0"/>
          </a:p>
          <a:p>
            <a:endParaRPr lang="de-CH" sz="2400" dirty="0" smtClean="0"/>
          </a:p>
          <a:p>
            <a:r>
              <a:rPr sz="2400" dirty="0" smtClean="0"/>
              <a:t>A </a:t>
            </a:r>
            <a:r>
              <a:rPr sz="2400" dirty="0"/>
              <a:t>new and comprehensive module introduces ways on </a:t>
            </a:r>
            <a:r>
              <a:rPr sz="2400" dirty="0">
                <a:solidFill>
                  <a:srgbClr val="C00000"/>
                </a:solidFill>
              </a:rPr>
              <a:t>how to identify and guard against the intent of fake news, particularly over social media.</a:t>
            </a:r>
          </a:p>
        </p:txBody>
      </p:sp>
    </p:spTree>
    <p:extLst>
      <p:ext uri="{BB962C8B-B14F-4D97-AF65-F5344CB8AC3E}">
        <p14:creationId xmlns:p14="http://schemas.microsoft.com/office/powerpoint/2010/main" val="184389226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2&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0&quot;&gt;&lt;elem m_fUsage=&quot;1.00000000000000000000E+000&quot;&gt;&lt;m_ppcolschidx val=&quot;0&quot;/&gt;&lt;m_rgb r=&quot;6f&quot; g=&quot;8c&quot; b=&quot;b9&quot;/&gt;&lt;/elem&gt;&lt;elem m_fUsage=&quot;9.00000000000000020000E-001&quot;&gt;&lt;m_ppcolschidx val=&quot;0&quot;/&gt;&lt;m_rgb r=&quot;57&quot; g=&quot;c7&quot; b=&quot;32&quot;/&gt;&lt;/elem&gt;&lt;elem m_fUsage=&quot;8.45251596090000220000E-001&quot;&gt;&lt;m_ppcolschidx val=&quot;0&quot;/&gt;&lt;m_rgb r=&quot;0&quot; g=&quot;3e&quot; b=&quot;3a&quot;/&gt;&lt;/elem&gt;&lt;elem m_fUsage=&quot;8.10000000000000050000E-001&quot;&gt;&lt;m_ppcolschidx val=&quot;0&quot;/&gt;&lt;m_rgb r=&quot;13&quot; g=&quot;1e&quot; b=&quot;2b&quot;/&gt;&lt;/elem&gt;&lt;elem m_fUsage=&quot;7.79145650100000140000E-001&quot;&gt;&lt;m_ppcolschidx val=&quot;0&quot;/&gt;&lt;m_rgb r=&quot;0&quot; g=&quot;48&quot; b=&quot;45&quot;/&gt;&lt;/elem&gt;&lt;elem m_fUsage=&quot;7.29000000000000090000E-001&quot;&gt;&lt;m_ppcolschidx val=&quot;0&quot;/&gt;&lt;m_rgb r=&quot;88&quot; g=&quot;17&quot; b=&quot;a4&quot;/&gt;&lt;/elem&gt;&lt;elem m_fUsage=&quot;6.56100000000000130000E-001&quot;&gt;&lt;m_ppcolschidx val=&quot;0&quot;/&gt;&lt;m_rgb r=&quot;0&quot; g=&quot;b7&quot; b=&quot;ad&quot;/&gt;&lt;/elem&gt;&lt;elem m_fUsage=&quot;5.90490000000000180000E-001&quot;&gt;&lt;m_ppcolschidx val=&quot;0&quot;/&gt;&lt;m_rgb r=&quot;e2&quot; g=&quot;6f&quot; b=&quot;5&quot;/&gt;&lt;/elem&gt;&lt;elem m_fUsage=&quot;4.78296900000000140000E-001&quot;&gt;&lt;m_ppcolschidx val=&quot;0&quot;/&gt;&lt;m_rgb r=&quot;0&quot; g=&quot;40&quot; b=&quot;3d&quot;/&gt;&lt;/elem&gt;&lt;elem m_fUsage=&quot;3.87420489000000150000E-001&quot;&gt;&lt;m_ppcolschidx val=&quot;0&quot;/&gt;&lt;m_rgb r=&quot;24&quot; g=&quot;33&quot; b=&quot;48&quot;/&gt;&lt;/elem&gt;&lt;/m_vecMRU&gt;&lt;/m_mruColor&gt;&lt;m_mapectfillschemeMRU&gt;&lt;key val=&quot;2&quot;/&gt;&lt;elem&gt;&lt;m_nPartnerID val=&quot;530&quot;/&gt;&lt;m_nIndex val=&quot;3&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25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2010-English_V1">
  <a:themeElements>
    <a:clrScheme name="Format VP 2010">
      <a:dk1>
        <a:srgbClr val="000000"/>
      </a:dk1>
      <a:lt1>
        <a:srgbClr val="FFFFFF"/>
      </a:lt1>
      <a:dk2>
        <a:srgbClr val="1E3145"/>
      </a:dk2>
      <a:lt2>
        <a:srgbClr val="A5A5A5"/>
      </a:lt2>
      <a:accent1>
        <a:srgbClr val="FFFFFF"/>
      </a:accent1>
      <a:accent2>
        <a:srgbClr val="97B3D1"/>
      </a:accent2>
      <a:accent3>
        <a:srgbClr val="3E628A"/>
      </a:accent3>
      <a:accent4>
        <a:srgbClr val="007A70"/>
      </a:accent4>
      <a:accent5>
        <a:srgbClr val="004650"/>
      </a:accent5>
      <a:accent6>
        <a:srgbClr val="D4DFEB"/>
      </a:accent6>
      <a:hlink>
        <a:srgbClr val="28405A"/>
      </a:hlink>
      <a:folHlink>
        <a:srgbClr val="E2F0F6"/>
      </a:folHlink>
    </a:clrScheme>
    <a:fontScheme name="Prova-Tema-VP">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bg2"/>
          </a:solidFill>
        </a:ln>
        <a:effectLst>
          <a:outerShdw blurRad="50800" dist="38100" dir="2700000" algn="tl" rotWithShape="0">
            <a:prstClr val="black">
              <a:alpha val="40000"/>
            </a:prstClr>
          </a:outerShdw>
        </a:effectLst>
      </a:spPr>
      <a:bodyPr lIns="36000" tIns="36000" rIns="36000" bIns="36000" rtlCol="0" anchor="t" anchorCtr="0">
        <a:noAutofit/>
      </a:bodyPr>
      <a:lstStyle>
        <a:defPPr algn="l">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Template2010-English_V1</Template>
  <TotalTime>24831</TotalTime>
  <Words>1147</Words>
  <Application>Microsoft Macintosh PowerPoint</Application>
  <PresentationFormat>A4 Paper (210x297 mm)</PresentationFormat>
  <Paragraphs>151</Paragraphs>
  <Slides>25</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Calibri</vt:lpstr>
      <vt:lpstr>Cambria</vt:lpstr>
      <vt:lpstr>Gill Sans</vt:lpstr>
      <vt:lpstr>Helvetica Neue</vt:lpstr>
      <vt:lpstr>Helvetica Neue Light</vt:lpstr>
      <vt:lpstr>ＭＳ Ｐゴシック</vt:lpstr>
      <vt:lpstr>Signika</vt:lpstr>
      <vt:lpstr>Verdana</vt:lpstr>
      <vt:lpstr>Wingdings</vt:lpstr>
      <vt:lpstr>ヒラギノ角ゴ ProN W3</vt:lpstr>
      <vt:lpstr>Arial</vt:lpstr>
      <vt:lpstr>Template2010-English_V1</vt:lpstr>
      <vt:lpstr>think-cell Slide</vt:lpstr>
      <vt:lpstr>The International Cooperation Roundtable: The Human Factor    Tel Aviv University 26 June 2017  Dr. Daniel Stauffacher, President, ICT4Peace Foundation www.ict4peace.org   </vt:lpstr>
      <vt:lpstr>PowerPoint Presentation</vt:lpstr>
      <vt:lpstr>The UN World Summit on the Information Society (WSIS) in Geneva 2003 Tunis 2005 </vt:lpstr>
      <vt:lpstr>    ICT4Peace’s interlinked Areas of Work:  1. Since 2004 Better Crisis Information Management  using ICTs, new media etc. by the international community/UN for inter alia humanitarian operations, peace-keeping and peace building;  2. Peace and Security in the Cyberspace (to maintain an open, secure, stable, accessible and peaceful ICT environment.</vt:lpstr>
      <vt:lpstr>UN Secretary-General 2010 Crisis Information Strategy (A/65/491)   </vt:lpstr>
      <vt:lpstr>PowerPoint Presentation</vt:lpstr>
      <vt:lpstr>Training Courses for better Crisis Information Management  using ICTs and big data, social and new media, </vt:lpstr>
      <vt:lpstr>New Media Course: Tools &amp; Techniques for Risk Assessment and Crisis Management </vt:lpstr>
      <vt:lpstr>Overview</vt:lpstr>
      <vt:lpstr>Why?</vt:lpstr>
      <vt:lpstr>PowerPoint Presentation</vt:lpstr>
      <vt:lpstr>PowerPoint Presentation</vt:lpstr>
      <vt:lpstr>PowerPoint Presentation</vt:lpstr>
      <vt:lpstr>International Processes: Council of Europe, OSCE, UN GGE, London, ARF Example CBMs</vt:lpstr>
      <vt:lpstr> UN GGE 2010/2013/2015 Reports called for International Cooperation and Assistance in ICT Security and Capacity:   “A lack of capacity can make a State’s citizens and critical infrastructure vulnerable, or make a State an unwitting haven for malicious actors.”   “Assistance to build capacity in ICT security is also essential for international security, by improving States’ capacity for cooperation and collective action.”  “The 2013 GGE Report already called upon the international community to work together in providing assistance to improve the security of critical ICT infrastructure; develop technical skills and appropriate legislation, strategies and regulatory frameworks to fulfil their responsibilities; and bridge the divide in the security of ICTs and their use.”   “The 2015 Group also emphasized that capacity-building involves more than a transfer of knowledge and skills from developed to developing States, as all States can learn from each other about the threats they face and effective responses to them.”        </vt:lpstr>
      <vt:lpstr>ICT4Peace Cybersecurity policy and diplomacy capacity building program with different regional organisations. </vt:lpstr>
      <vt:lpstr>ICT4Peace Regional Workshops on Cybersecurity Policy and Diplomacy (incl. at OAS, AU, ASEAN, OSCE, GCSP) </vt:lpstr>
      <vt:lpstr>PowerPoint Presentation</vt:lpstr>
      <vt:lpstr> Some initial observations:  - Welcome increased interest in and offer of Cybersecurity Capacity Building projects (supply and demand).   - However, despite the welcomed coordination efforts by e.g. Global Forum for Cyber Expertise (GFCE), Oxford Global Cyber Capacity Centre (GCCC),  there is a risk of loosing the overview of and duplication of efforts.   - Therefore we need an evaluation of the first generation of Cybersecurity Capacity Building Projects,  more quality control and peer review of  initiatives and projects, and help identify gaps.    Nature of most projects so far could be summarized as follows:  - Awareness creation for policy makers - Maturity self-assesment tools (Capability Maturity Model) - General discussions of  global and regional  cybersecurity policy issues.   - Need more resources to support hands-on training at country level e.g.  for Cert development and Cert-Cert cooperation and for cybersecurity strategy building and legislation;            </vt:lpstr>
      <vt:lpstr> Some initial observations (continued):  - Need more training in cybersecurity policy and diplomacy topics, such as norms, rules and principles of responsible state behaviour, application of international law, Confidence Building Measures; Difficulty so far in bringing some Foreign Ministries and Diplomats to recognize importance of Cybersecurity (still considered a matter for IT Departments or security institutions);  - Need to include in curricula UN GGE references Human Rights Protection. GGE 2015:    - Need more joint trainings bringing together technical (Cert) and Policy and diplomatic personnel. They have to understand better their respective concerns and language. - Need more multi-stake holder participation in trainings, especially private sector.   - Given that accumulating, correlating, and analyzing incident-related data is taking place at the enterprise or CSIRT level,  “Bottom-up” initiatives should be supported rather than policy and risk management programs on a “top-down” basis (World Bank).   - Need national ownership by national stake-holders                 </vt:lpstr>
      <vt:lpstr>PowerPoint Presentation</vt:lpstr>
      <vt:lpstr>In this project we are focusing on tech organisations that can be exploited by terrorists to publicise, recruit, and support operations</vt:lpstr>
      <vt:lpstr>Large tech companies have developed an “emerging normative framework” to help tackle the terrorist use of tech</vt:lpstr>
      <vt:lpstr>Startups, however, often lack the capacity to set up effective defences and respond quickly to terrorist exploitation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Verdana 22pt Bold</dc:title>
  <dc:creator>Value Partners</dc:creator>
  <cp:lastModifiedBy>Microsoft Office User</cp:lastModifiedBy>
  <cp:revision>450</cp:revision>
  <cp:lastPrinted>2016-06-26T22:37:00Z</cp:lastPrinted>
  <dcterms:created xsi:type="dcterms:W3CDTF">2016-06-28T08:50:02Z</dcterms:created>
  <dcterms:modified xsi:type="dcterms:W3CDTF">2017-06-27T03:41:39Z</dcterms:modified>
</cp:coreProperties>
</file>