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 flipH="1">
            <a:off x="12174139" y="714375"/>
            <a:ext cx="1" cy="11269309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Image"/>
          <p:cNvSpPr/>
          <p:nvPr>
            <p:ph type="pic" sz="half" idx="13"/>
          </p:nvPr>
        </p:nvSpPr>
        <p:spPr>
          <a:xfrm>
            <a:off x="3708796" y="642937"/>
            <a:ext cx="8215314" cy="11340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Image"/>
          <p:cNvSpPr/>
          <p:nvPr>
            <p:ph type="pic" sz="half" idx="14"/>
          </p:nvPr>
        </p:nvSpPr>
        <p:spPr>
          <a:xfrm>
            <a:off x="12406312" y="714375"/>
            <a:ext cx="8197454" cy="1126926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Body Level One…"/>
          <p:cNvSpPr txBox="1"/>
          <p:nvPr>
            <p:ph type="body" sz="quarter" idx="1"/>
          </p:nvPr>
        </p:nvSpPr>
        <p:spPr>
          <a:xfrm>
            <a:off x="3655218" y="12394406"/>
            <a:ext cx="11608595" cy="1143001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defTabSz="821531">
              <a:spcBef>
                <a:spcPts val="0"/>
              </a:spcBef>
              <a:buSzTx/>
              <a:buNone/>
              <a:defRPr sz="2800">
                <a:solidFill>
                  <a:srgbClr val="868686"/>
                </a:solidFill>
              </a:defRPr>
            </a:lvl1pPr>
            <a:lvl2pPr marL="0" indent="0" defTabSz="821531">
              <a:spcBef>
                <a:spcPts val="0"/>
              </a:spcBef>
              <a:buSzTx/>
              <a:buNone/>
              <a:defRPr sz="2800">
                <a:solidFill>
                  <a:srgbClr val="868686"/>
                </a:solidFill>
              </a:defRPr>
            </a:lvl2pPr>
            <a:lvl3pPr marL="0" indent="0" defTabSz="821531">
              <a:spcBef>
                <a:spcPts val="0"/>
              </a:spcBef>
              <a:buSzTx/>
              <a:buNone/>
              <a:defRPr sz="2800">
                <a:solidFill>
                  <a:srgbClr val="868686"/>
                </a:solidFill>
              </a:defRPr>
            </a:lvl3pPr>
            <a:lvl4pPr marL="0" indent="0" defTabSz="821531">
              <a:spcBef>
                <a:spcPts val="0"/>
              </a:spcBef>
              <a:buSzTx/>
              <a:buNone/>
              <a:defRPr sz="2800">
                <a:solidFill>
                  <a:srgbClr val="868686"/>
                </a:solidFill>
              </a:defRPr>
            </a:lvl4pPr>
            <a:lvl5pPr marL="0" indent="0" defTabSz="821531">
              <a:spcBef>
                <a:spcPts val="0"/>
              </a:spcBef>
              <a:buSzTx/>
              <a:buNone/>
              <a:defRPr sz="28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20329147" y="1293018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821531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13656469" y="11215686"/>
            <a:ext cx="1" cy="20004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mage"/>
          <p:cNvSpPr/>
          <p:nvPr>
            <p:ph type="pic" idx="13"/>
          </p:nvPr>
        </p:nvSpPr>
        <p:spPr>
          <a:xfrm>
            <a:off x="3048000" y="0"/>
            <a:ext cx="18288000" cy="106620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0" name="Title Text"/>
          <p:cNvSpPr txBox="1"/>
          <p:nvPr>
            <p:ph type="title"/>
          </p:nvPr>
        </p:nvSpPr>
        <p:spPr>
          <a:xfrm>
            <a:off x="5030390" y="10947796"/>
            <a:ext cx="8143876" cy="2393158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r" defTabSz="821531">
              <a:defRPr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14085093" y="11912203"/>
            <a:ext cx="6965157" cy="714376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defTabSz="821531">
              <a:spcBef>
                <a:spcPts val="0"/>
              </a:spcBef>
              <a:buSzTx/>
              <a:buNone/>
              <a:defRPr sz="3600">
                <a:solidFill>
                  <a:srgbClr val="A9A9A9"/>
                </a:solidFill>
              </a:defRPr>
            </a:lvl1pPr>
            <a:lvl2pPr marL="0" indent="0" defTabSz="821531">
              <a:spcBef>
                <a:spcPts val="0"/>
              </a:spcBef>
              <a:buSzTx/>
              <a:buNone/>
              <a:defRPr sz="3600">
                <a:solidFill>
                  <a:srgbClr val="A9A9A9"/>
                </a:solidFill>
              </a:defRPr>
            </a:lvl2pPr>
            <a:lvl3pPr marL="0" indent="0" defTabSz="821531">
              <a:spcBef>
                <a:spcPts val="0"/>
              </a:spcBef>
              <a:buSzTx/>
              <a:buNone/>
              <a:defRPr sz="3600">
                <a:solidFill>
                  <a:srgbClr val="A9A9A9"/>
                </a:solidFill>
              </a:defRPr>
            </a:lvl3pPr>
            <a:lvl4pPr marL="0" indent="0" defTabSz="821531">
              <a:spcBef>
                <a:spcPts val="0"/>
              </a:spcBef>
              <a:buSzTx/>
              <a:buNone/>
              <a:defRPr sz="3600">
                <a:solidFill>
                  <a:srgbClr val="A9A9A9"/>
                </a:solidFill>
              </a:defRPr>
            </a:lvl4pPr>
            <a:lvl5pPr marL="0" indent="0" defTabSz="821531">
              <a:spcBef>
                <a:spcPts val="0"/>
              </a:spcBef>
              <a:buSzTx/>
              <a:buNone/>
              <a:defRPr sz="3600">
                <a:solidFill>
                  <a:srgbClr val="A9A9A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20329147" y="1293018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821531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1280px-Janus1.JPG" descr="1280px-Janus1.JPG"/>
          <p:cNvPicPr>
            <a:picLocks noChangeAspect="1"/>
          </p:cNvPicPr>
          <p:nvPr/>
        </p:nvPicPr>
        <p:blipFill>
          <a:blip r:embed="rId2">
            <a:alphaModFix amt="54286"/>
            <a:extLst/>
          </a:blip>
          <a:stretch>
            <a:fillRect/>
          </a:stretch>
        </p:blipFill>
        <p:spPr>
          <a:xfrm>
            <a:off x="-136040" y="-1540412"/>
            <a:ext cx="25105098" cy="1882882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Janus Effect: Social Media in Peace Mediation"/>
          <p:cNvSpPr txBox="1"/>
          <p:nvPr>
            <p:ph type="ctrTitle"/>
          </p:nvPr>
        </p:nvSpPr>
        <p:spPr>
          <a:xfrm>
            <a:off x="1778000" y="3356573"/>
            <a:ext cx="20828001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The Janus Effect: Social Media in Peace Mediation</a:t>
            </a:r>
          </a:p>
        </p:txBody>
      </p:sp>
      <p:sp>
        <p:nvSpPr>
          <p:cNvPr id="143" name="Sanjana Hattotuwa…"/>
          <p:cNvSpPr txBox="1"/>
          <p:nvPr>
            <p:ph type="subTitle" sz="quarter" idx="1"/>
          </p:nvPr>
        </p:nvSpPr>
        <p:spPr>
          <a:xfrm>
            <a:off x="1778000" y="8771926"/>
            <a:ext cx="20828001" cy="1587501"/>
          </a:xfrm>
          <a:prstGeom prst="rect">
            <a:avLst/>
          </a:prstGeom>
        </p:spPr>
        <p:txBody>
          <a:bodyPr/>
          <a:lstStyle/>
          <a:p>
            <a:pPr defTabSz="759459">
              <a:defRPr sz="4968"/>
            </a:pPr>
            <a:r>
              <a:t>Sanjana Hattotuwa</a:t>
            </a:r>
          </a:p>
          <a:p>
            <a:pPr defTabSz="759459">
              <a:defRPr sz="4968"/>
            </a:pPr>
            <a:r>
              <a:t>ICT4Peace Foundation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hank you"/>
          <p:cNvSpPr txBox="1"/>
          <p:nvPr>
            <p:ph type="title"/>
          </p:nvPr>
        </p:nvSpPr>
        <p:spPr>
          <a:xfrm>
            <a:off x="1777999" y="2583180"/>
            <a:ext cx="20828001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176" name="LOGO Black.jpg" descr="LOGO Bla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9040" y="6725330"/>
            <a:ext cx="8285920" cy="2204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8-07-10 at 5.08.07 PM.jpg" descr="Screen Shot 2018-07-10 at 5.08.07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0130" y="-19399"/>
            <a:ext cx="17943740" cy="14099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06586981.jpg" descr="0658698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30" t="0" r="5530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8" name="658672-srilanka-riots-afp.jpg" descr="658672-srilanka-riots-afp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2478" t="0" r="12478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9" name="Sri-Lanka-arrests-10-after-violence-against-Muslims.jpg" descr="Sri-Lanka-arrests-10-after-violence-against-Muslims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8095" t="0" r="8095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unsc.jpg" descr="unsc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3898" t="0" r="33898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2" name="_61198343_pa000107496.jpg" descr="_61198343_pa000107496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72" t="0" r="58909" b="0"/>
          <a:stretch>
            <a:fillRect/>
          </a:stretch>
        </p:blipFill>
        <p:spPr>
          <a:xfrm>
            <a:off x="12406312" y="714375"/>
            <a:ext cx="8197454" cy="11269266"/>
          </a:xfrm>
          <a:prstGeom prst="rect">
            <a:avLst/>
          </a:prstGeom>
        </p:spPr>
      </p:pic>
      <p:sp>
        <p:nvSpPr>
          <p:cNvPr id="153" name="How will radical transparency &amp; pervasive technology impact closed door, high-level negotiations? What is the future of Chatham House Rule?"/>
          <p:cNvSpPr txBox="1"/>
          <p:nvPr>
            <p:ph type="body" sz="quarter" idx="1"/>
          </p:nvPr>
        </p:nvSpPr>
        <p:spPr>
          <a:xfrm>
            <a:off x="3655218" y="12394406"/>
            <a:ext cx="16926867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How will radical transparency &amp; pervasive technology impact closed door, high-level negotiations? What is the future of Chatham House Rule?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ive-Stream-Setups-Gear-Patrol-iPhone-1.jpg" descr="Live-Stream-Setups-Gear-Patrol-iPhone-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138" t="0" r="22138" b="0"/>
          <a:stretch>
            <a:fillRect/>
          </a:stretch>
        </p:blipFill>
        <p:spPr>
          <a:xfrm>
            <a:off x="3708796" y="642937"/>
            <a:ext cx="8215314" cy="11340704"/>
          </a:xfrm>
          <a:prstGeom prst="rect">
            <a:avLst/>
          </a:prstGeom>
        </p:spPr>
      </p:pic>
      <p:pic>
        <p:nvPicPr>
          <p:cNvPr id="156" name="Barrier_Gate_at_Bilin_Palestine.jpg" descr="Barrier_Gate_at_Bilin_Palestine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31488" t="0" r="13955" b="0"/>
          <a:stretch>
            <a:fillRect/>
          </a:stretch>
        </p:blipFill>
        <p:spPr>
          <a:xfrm>
            <a:off x="12406313" y="714375"/>
            <a:ext cx="8197454" cy="11269266"/>
          </a:xfrm>
          <a:prstGeom prst="rect">
            <a:avLst/>
          </a:prstGeom>
        </p:spPr>
      </p:pic>
      <p:sp>
        <p:nvSpPr>
          <p:cNvPr id="157" name="How will millions of lifestreams, freely accessibly on the web, impact in real time negotiations around identity &amp; resources? How will lifestreams from negotiations impact fragile societies?"/>
          <p:cNvSpPr txBox="1"/>
          <p:nvPr>
            <p:ph type="body" sz="quarter" idx="1"/>
          </p:nvPr>
        </p:nvSpPr>
        <p:spPr>
          <a:xfrm>
            <a:off x="3655218" y="12394406"/>
            <a:ext cx="17037842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How will millions of lifestreams, freely accessibly on the web, impact in real time negotiations around identity &amp; resources? How will lifestreams from negotiations impact fragile societies?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18_03_27_TalkingRace.jpg" descr="2018_03_27_TalkingRac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8486" r="0" b="18486"/>
          <a:stretch>
            <a:fillRect/>
          </a:stretch>
        </p:blipFill>
        <p:spPr>
          <a:xfrm>
            <a:off x="4512469" y="191247"/>
            <a:ext cx="18288001" cy="10662047"/>
          </a:xfrm>
          <a:prstGeom prst="rect">
            <a:avLst/>
          </a:prstGeom>
          <a:effectLst>
            <a:outerShdw sx="100000" sy="100000" kx="0" ky="0" algn="b" rotWithShape="0" blurRad="571500" dist="25400" dir="5400000">
              <a:srgbClr val="000000">
                <a:alpha val="50000"/>
              </a:srgbClr>
            </a:outerShdw>
          </a:effectLst>
        </p:spPr>
      </p:pic>
      <p:sp>
        <p:nvSpPr>
          <p:cNvPr id="160" name="justice &amp; reconciliation"/>
          <p:cNvSpPr txBox="1"/>
          <p:nvPr>
            <p:ph type="title"/>
          </p:nvPr>
        </p:nvSpPr>
        <p:spPr>
          <a:xfrm>
            <a:off x="4430906" y="11632440"/>
            <a:ext cx="8752784" cy="1166923"/>
          </a:xfrm>
          <a:prstGeom prst="rect">
            <a:avLst/>
          </a:prstGeom>
        </p:spPr>
        <p:txBody>
          <a:bodyPr anchor="b"/>
          <a:lstStyle>
            <a:lvl1pPr>
              <a:defRPr sz="6600">
                <a:solidFill>
                  <a:srgbClr val="B51A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justice &amp; reconciliation</a:t>
            </a:r>
          </a:p>
        </p:txBody>
      </p:sp>
      <p:sp>
        <p:nvSpPr>
          <p:cNvPr id="161" name="Beyond lib-dem, Judeo-Christian frameworks. What will it mean for digital natives &amp; entrenchment of outcomes?"/>
          <p:cNvSpPr txBox="1"/>
          <p:nvPr>
            <p:ph type="body" sz="quarter" idx="1"/>
          </p:nvPr>
        </p:nvSpPr>
        <p:spPr>
          <a:xfrm>
            <a:off x="13860800" y="11385553"/>
            <a:ext cx="7275606" cy="16964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E5E5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Beyond lib-dem, Judeo-Christian frameworks. What will it mean for digital natives &amp; entrenchment of outcomes?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ig data for context"/>
          <p:cNvSpPr txBox="1"/>
          <p:nvPr>
            <p:ph type="title"/>
          </p:nvPr>
        </p:nvSpPr>
        <p:spPr>
          <a:xfrm>
            <a:off x="4411781" y="11650300"/>
            <a:ext cx="8752784" cy="1166923"/>
          </a:xfrm>
          <a:prstGeom prst="rect">
            <a:avLst/>
          </a:prstGeom>
        </p:spPr>
        <p:txBody>
          <a:bodyPr anchor="b"/>
          <a:lstStyle>
            <a:lvl1pPr>
              <a:defRPr sz="6600">
                <a:solidFill>
                  <a:srgbClr val="B51A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 big data for context</a:t>
            </a:r>
          </a:p>
        </p:txBody>
      </p:sp>
      <p:sp>
        <p:nvSpPr>
          <p:cNvPr id="164" name="Beyond the event driven, underlying drivers of peace &amp; violent conflict"/>
          <p:cNvSpPr txBox="1"/>
          <p:nvPr>
            <p:ph type="body" sz="quarter" idx="1"/>
          </p:nvPr>
        </p:nvSpPr>
        <p:spPr>
          <a:xfrm>
            <a:off x="13841675" y="11632880"/>
            <a:ext cx="6965158" cy="13803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Beyond the event driven, underlying drivers of peace &amp; violent conflict</a:t>
            </a:r>
          </a:p>
        </p:txBody>
      </p:sp>
      <p:pic>
        <p:nvPicPr>
          <p:cNvPr id="165" name="Screen Shot 2018-07-10 at 5.29.13 PM.jpg" descr="Screen Shot 2018-07-10 at 5.29.13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298" y="356468"/>
            <a:ext cx="18854355" cy="106055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71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finalposter-small.jpg" descr="finalposter-small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441" t="13896" r="13411" b="183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8" name="Signal vs. noise"/>
          <p:cNvSpPr txBox="1"/>
          <p:nvPr>
            <p:ph type="title"/>
          </p:nvPr>
        </p:nvSpPr>
        <p:spPr>
          <a:xfrm>
            <a:off x="5160468" y="11711397"/>
            <a:ext cx="8143876" cy="1009010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B51A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Signal vs. noise</a:t>
            </a:r>
          </a:p>
        </p:txBody>
      </p:sp>
      <p:sp>
        <p:nvSpPr>
          <p:cNvPr id="169" name="How do recognise what’s important?"/>
          <p:cNvSpPr txBox="1"/>
          <p:nvPr>
            <p:ph type="body" sz="quarter" idx="1"/>
          </p:nvPr>
        </p:nvSpPr>
        <p:spPr>
          <a:xfrm>
            <a:off x="13810879" y="11400771"/>
            <a:ext cx="6965157" cy="1630262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5E5E5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How do recognise what’s important?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he Betsimboka river in Madagascar.jpg" descr="The Betsimboka river in Madagasca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0849" r="0" b="20849"/>
          <a:stretch>
            <a:fillRect/>
          </a:stretch>
        </p:blipFill>
        <p:spPr>
          <a:xfrm>
            <a:off x="3047999" y="172122"/>
            <a:ext cx="18288001" cy="10662048"/>
          </a:xfrm>
          <a:prstGeom prst="rect">
            <a:avLst/>
          </a:prstGeom>
        </p:spPr>
      </p:pic>
      <p:sp>
        <p:nvSpPr>
          <p:cNvPr id="172" name="Weaponisation of social media"/>
          <p:cNvSpPr txBox="1"/>
          <p:nvPr>
            <p:ph type="title"/>
          </p:nvPr>
        </p:nvSpPr>
        <p:spPr>
          <a:xfrm>
            <a:off x="4506418" y="11711397"/>
            <a:ext cx="8797926" cy="1009010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B51A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Weaponisation of social media</a:t>
            </a:r>
          </a:p>
        </p:txBody>
      </p:sp>
      <p:sp>
        <p:nvSpPr>
          <p:cNvPr id="173" name="You cannot embrace the positive without planning for the negative"/>
          <p:cNvSpPr txBox="1"/>
          <p:nvPr>
            <p:ph type="body" sz="quarter" idx="1"/>
          </p:nvPr>
        </p:nvSpPr>
        <p:spPr>
          <a:xfrm>
            <a:off x="13868253" y="11475701"/>
            <a:ext cx="7480329" cy="148040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5E5E5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You cannot embrace the positive without planning for the negative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