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8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2D5A38-C066-1E4B-AEBD-C9A1DBDE0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BDDBA89-B32B-6A49-A3F7-E1DD8065B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DA640F-9D80-1F4E-AADF-857F4B20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D02A-0FCA-8445-A407-0781ACFC3F89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596ADC-D9CE-BE46-B1F6-929DA147C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64DD73-03A6-6E47-84E7-B7F42A0B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F3B-7318-1348-8F87-8DD9158C7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1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A71E3-C4D4-A641-9BAB-3A0367A82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8DEFEE-A0EF-3045-987F-E0690A780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D737AA-F634-BB42-A95D-2C19408F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D02A-0FCA-8445-A407-0781ACFC3F89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3444BA-0DC2-BB47-8B17-26A05548C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EACED0-BEE5-5441-A36B-F1BCE8E90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F3B-7318-1348-8F87-8DD9158C7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6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61AAF07-AAE8-D847-9454-EEBDC1EEF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B6EB01-B70E-4E48-8037-7EE8ADF6D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0972DE-E0C7-604E-8209-EEDE5422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D02A-0FCA-8445-A407-0781ACFC3F89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532D38-ADE7-9F47-A349-D2540FE6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414F0B-7B42-CA49-A1FE-18AEA5566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F3B-7318-1348-8F87-8DD9158C7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6FE17-124C-F44D-B24F-896626DA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683329-2A74-7C41-8D93-A4136F6BE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1D5855-AC04-384A-BD14-0A3F377BB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D02A-0FCA-8445-A407-0781ACFC3F89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3D9B81-BAD5-FC44-BE61-7E0AFB47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402485-4417-C447-B9DA-688600E6A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F3B-7318-1348-8F87-8DD9158C7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1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9F50E-8A61-1442-98B4-176725DCE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A34EA9-542F-8A44-A375-CDC104D9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3B8EF2-293C-6D40-A260-A0681C4A8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D02A-0FCA-8445-A407-0781ACFC3F89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FFC42C-1165-4444-BCF1-20BFAEF68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8DA994-26FD-C24D-B69E-659D8DCF1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F3B-7318-1348-8F87-8DD9158C7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1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8936D9-E7B7-BF4C-97EF-794261EC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272E3-0EDE-0B45-9F77-C230ACB77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972B080-2C99-064E-9E32-81C749A07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E41C2E-F39E-1940-91A1-067D2123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D02A-0FCA-8445-A407-0781ACFC3F89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404D2F-45D6-3647-AC7E-66A53EF93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C272E0-5E4B-DF48-B45D-616E00818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F3B-7318-1348-8F87-8DD9158C7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2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33CC66-51D7-0F4B-B021-57A7549F1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37B6C4-96F1-BA4E-B75C-152A4F56E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6C1D740-B341-0048-B695-EEB750BF9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EC22421-67B9-FC4C-9416-EF98A1AF1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1474AEF-3315-4E42-9CF2-FE92DA1A4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3A3F926-6807-6045-8470-1D2D9702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D02A-0FCA-8445-A407-0781ACFC3F89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22D223B-BA25-AD47-87B0-37F5D938E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74794F3-7E44-0C46-874E-973C2808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F3B-7318-1348-8F87-8DD9158C7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6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ACEB7B-D8F0-B549-92A9-F5DB354B0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C547EDC-DAC0-A14D-A5BB-E15830DD7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D02A-0FCA-8445-A407-0781ACFC3F89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81D7FD8-5E9C-EB4C-863C-A21B7F83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A0E8B4A-07BF-304D-B2FF-750539D1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F3B-7318-1348-8F87-8DD9158C7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01DCA77-8958-AF4C-8CE5-A1CE4E0D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D02A-0FCA-8445-A407-0781ACFC3F89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B93C2E7-F1D7-B445-A03A-AC7CF5779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5F1D2A5-10CA-4342-AE1E-72C6EB5C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F3B-7318-1348-8F87-8DD9158C7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09FA1A-C33D-B140-8F89-58CB57941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0FED5E-6BB1-FE4F-90A7-30B441436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53F830-78ED-2B40-B7A1-94B1FF152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5818F6-9455-1C45-BD4C-AFE69FBB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D02A-0FCA-8445-A407-0781ACFC3F89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288881-C441-EF46-BEF3-D2B373AC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885903-1558-9241-917E-850D15E5D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F3B-7318-1348-8F87-8DD9158C7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9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0A0B13-F1BB-264A-A135-8CA7E101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FFA8EF8-84A2-F14A-90FB-56F6160C7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8B0CC5-87EB-1248-BED2-E52842D89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B525F9D-82EA-EF49-9927-79CF96106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D02A-0FCA-8445-A407-0781ACFC3F89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3BB97E-0AB8-A342-8AAE-90A37C606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EA45BDC-02E4-AB41-A3B4-2E85AEFE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F3B-7318-1348-8F87-8DD9158C7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3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1F1F641-061B-404C-8217-7604B75C9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C90117B-5E59-214A-9C93-30BF8989A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9E102E-1F54-2741-9250-3A11A3FC5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1D02A-0FCA-8445-A407-0781ACFC3F89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140824-3BBD-0F4F-ABB1-91FEB0D93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E95466-56AE-9D41-8597-8168F2902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CBF3B-7318-1348-8F87-8DD9158C7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3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2B535FA-0D86-F34B-8F5E-7838B74669B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997" y="6384412"/>
            <a:ext cx="1794832" cy="47038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D298C55-29E8-5A4A-9234-BE491D083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02495"/>
              </p:ext>
            </p:extLst>
          </p:nvPr>
        </p:nvGraphicFramePr>
        <p:xfrm>
          <a:off x="804782" y="719666"/>
          <a:ext cx="10813265" cy="5636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592">
                  <a:extLst>
                    <a:ext uri="{9D8B030D-6E8A-4147-A177-3AD203B41FA5}">
                      <a16:colId xmlns:a16="http://schemas.microsoft.com/office/drawing/2014/main" xmlns="" val="1197641351"/>
                    </a:ext>
                  </a:extLst>
                </a:gridCol>
                <a:gridCol w="1900709">
                  <a:extLst>
                    <a:ext uri="{9D8B030D-6E8A-4147-A177-3AD203B41FA5}">
                      <a16:colId xmlns:a16="http://schemas.microsoft.com/office/drawing/2014/main" xmlns="" val="1080846977"/>
                    </a:ext>
                  </a:extLst>
                </a:gridCol>
                <a:gridCol w="1789741">
                  <a:extLst>
                    <a:ext uri="{9D8B030D-6E8A-4147-A177-3AD203B41FA5}">
                      <a16:colId xmlns:a16="http://schemas.microsoft.com/office/drawing/2014/main" xmlns="" val="2341920801"/>
                    </a:ext>
                  </a:extLst>
                </a:gridCol>
                <a:gridCol w="1789741">
                  <a:extLst>
                    <a:ext uri="{9D8B030D-6E8A-4147-A177-3AD203B41FA5}">
                      <a16:colId xmlns:a16="http://schemas.microsoft.com/office/drawing/2014/main" xmlns="" val="3165837775"/>
                    </a:ext>
                  </a:extLst>
                </a:gridCol>
                <a:gridCol w="1789741">
                  <a:extLst>
                    <a:ext uri="{9D8B030D-6E8A-4147-A177-3AD203B41FA5}">
                      <a16:colId xmlns:a16="http://schemas.microsoft.com/office/drawing/2014/main" xmlns="" val="1859060831"/>
                    </a:ext>
                  </a:extLst>
                </a:gridCol>
                <a:gridCol w="1789741">
                  <a:extLst>
                    <a:ext uri="{9D8B030D-6E8A-4147-A177-3AD203B41FA5}">
                      <a16:colId xmlns:a16="http://schemas.microsoft.com/office/drawing/2014/main" xmlns="" val="2638905928"/>
                    </a:ext>
                  </a:extLst>
                </a:gridCol>
              </a:tblGrid>
              <a:tr h="35236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TECHNICAL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NORMATIVE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6275840"/>
                  </a:ext>
                </a:extLst>
              </a:tr>
              <a:tr h="50112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GOVERNMENTS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PRIVATE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Civil</a:t>
                      </a:r>
                      <a:r>
                        <a:rPr lang="en-US" sz="1400" b="1" baseline="0" dirty="0" smtClean="0"/>
                        <a:t> Society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GOVERNMENTS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PRIVATE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mtClean="0"/>
                        <a:t>Civil</a:t>
                      </a:r>
                      <a:r>
                        <a:rPr lang="en-US" sz="1400" b="1" baseline="0" smtClean="0"/>
                        <a:t> Society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4636872"/>
                  </a:ext>
                </a:extLst>
              </a:tr>
              <a:tr h="1945532">
                <a:tc>
                  <a:txBody>
                    <a:bodyPr/>
                    <a:lstStyle/>
                    <a:p>
                      <a:r>
                        <a:rPr lang="en-US" sz="1400" dirty="0"/>
                        <a:t>Procurement and deployment of secure national systems and services;</a:t>
                      </a:r>
                    </a:p>
                    <a:p>
                      <a:r>
                        <a:rPr lang="en-US" sz="1400" dirty="0"/>
                        <a:t>National CERT/CSIRT;</a:t>
                      </a:r>
                    </a:p>
                    <a:p>
                      <a:r>
                        <a:rPr lang="en-US" sz="1400" dirty="0"/>
                        <a:t>Situational awareness;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Security of own systems and services;</a:t>
                      </a:r>
                    </a:p>
                    <a:p>
                      <a:r>
                        <a:rPr lang="en-US" sz="1400" dirty="0"/>
                        <a:t>Secure applications;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Responsible innovation (security by default and by design);</a:t>
                      </a:r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Security awareness; 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Cybersecurity strategy;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Legislation;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Investigation and prosecution of cybercrime;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Compliance;</a:t>
                      </a:r>
                    </a:p>
                    <a:p>
                      <a:r>
                        <a:rPr lang="en-US" sz="1400" dirty="0"/>
                        <a:t>Input to national legislation and policy-making;</a:t>
                      </a:r>
                    </a:p>
                    <a:p>
                      <a:r>
                        <a:rPr lang="en-US" sz="1400" dirty="0"/>
                        <a:t>Best practice development;</a:t>
                      </a:r>
                    </a:p>
                    <a:p>
                      <a:r>
                        <a:rPr lang="en-US" sz="1400" dirty="0"/>
                        <a:t>Patching vulnerabilities;</a:t>
                      </a:r>
                    </a:p>
                    <a:p>
                      <a:r>
                        <a:rPr lang="en-US" sz="1400" dirty="0"/>
                        <a:t>Insurance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Cybersecurity issue awareness;</a:t>
                      </a:r>
                    </a:p>
                    <a:p>
                      <a:r>
                        <a:rPr lang="en-US" sz="1400" dirty="0"/>
                        <a:t>Advocacy of rights;</a:t>
                      </a:r>
                    </a:p>
                    <a:p>
                      <a:r>
                        <a:rPr lang="en-US" sz="1400" dirty="0"/>
                        <a:t>Calls for legislation;</a:t>
                      </a:r>
                    </a:p>
                    <a:p>
                      <a:r>
                        <a:rPr lang="en-US" sz="1400" dirty="0"/>
                        <a:t>Bridging the digital divide;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1831735"/>
                  </a:ext>
                </a:extLst>
              </a:tr>
              <a:tr h="2770909">
                <a:tc>
                  <a:txBody>
                    <a:bodyPr/>
                    <a:lstStyle/>
                    <a:p>
                      <a:r>
                        <a:rPr lang="en-US" sz="1400" dirty="0"/>
                        <a:t>Technical standards;</a:t>
                      </a:r>
                    </a:p>
                    <a:p>
                      <a:r>
                        <a:rPr lang="en-US" sz="1400" dirty="0"/>
                        <a:t>CERT and CSIRT cooperation;</a:t>
                      </a:r>
                    </a:p>
                    <a:p>
                      <a:r>
                        <a:rPr lang="en-US" sz="1400" dirty="0"/>
                        <a:t>Assistance in incident mitigation and recovery;</a:t>
                      </a:r>
                    </a:p>
                    <a:p>
                      <a:r>
                        <a:rPr lang="en-US" sz="1400" dirty="0"/>
                        <a:t>Information exchange;</a:t>
                      </a:r>
                    </a:p>
                    <a:p>
                      <a:r>
                        <a:rPr lang="en-US" sz="1400" dirty="0"/>
                        <a:t>Capacity building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Support to governments; </a:t>
                      </a:r>
                    </a:p>
                    <a:p>
                      <a:r>
                        <a:rPr lang="en-US" sz="1400" dirty="0"/>
                        <a:t>Participation in managing and mitigating cyber incidents;</a:t>
                      </a:r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Participation in open processes;</a:t>
                      </a:r>
                    </a:p>
                    <a:p>
                      <a:r>
                        <a:rPr lang="en-US" sz="1400" dirty="0"/>
                        <a:t>Expertise and experience sharing;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Implementation of international law;</a:t>
                      </a:r>
                    </a:p>
                    <a:p>
                      <a:r>
                        <a:rPr lang="en-US" sz="1400" dirty="0"/>
                        <a:t>Restraint in the use of offensive and malicious cyber capabilities;</a:t>
                      </a:r>
                    </a:p>
                    <a:p>
                      <a:r>
                        <a:rPr lang="en-US" sz="1400" dirty="0"/>
                        <a:t>Formulation of national positions on law and policy;</a:t>
                      </a:r>
                    </a:p>
                    <a:p>
                      <a:r>
                        <a:rPr lang="en-US" sz="1400" dirty="0"/>
                        <a:t>Participation in UN and regional processes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Implementation of best practices and international guidelines;</a:t>
                      </a:r>
                    </a:p>
                    <a:p>
                      <a:r>
                        <a:rPr lang="en-US" sz="1400" dirty="0"/>
                        <a:t>Proposals for additional regulation (Digital Geneva Convention);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Promotion of and participation in open processes;</a:t>
                      </a:r>
                    </a:p>
                    <a:p>
                      <a:r>
                        <a:rPr lang="en-US" sz="1400" dirty="0"/>
                        <a:t>Supporting government in capacity building;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794121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76955DB-C363-A146-879F-BD40912AE7D3}"/>
              </a:ext>
            </a:extLst>
          </p:cNvPr>
          <p:cNvSpPr txBox="1"/>
          <p:nvPr/>
        </p:nvSpPr>
        <p:spPr>
          <a:xfrm>
            <a:off x="3070369" y="350334"/>
            <a:ext cx="6282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NATIONAL AND INTERNATIONAL MEASURES OF CYBERSECURITY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5F834E2-DD62-9045-BA5A-63C2CB52E617}"/>
              </a:ext>
            </a:extLst>
          </p:cNvPr>
          <p:cNvSpPr txBox="1"/>
          <p:nvPr/>
        </p:nvSpPr>
        <p:spPr>
          <a:xfrm>
            <a:off x="404672" y="1846729"/>
            <a:ext cx="400110" cy="86696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/>
              <a:t>NATIONAL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37EEDE0-A363-AE45-BC7A-4157A886F6E0}"/>
              </a:ext>
            </a:extLst>
          </p:cNvPr>
          <p:cNvSpPr txBox="1"/>
          <p:nvPr/>
        </p:nvSpPr>
        <p:spPr>
          <a:xfrm>
            <a:off x="404672" y="4144303"/>
            <a:ext cx="400110" cy="131100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/>
              <a:t>INTERNATIONAL</a:t>
            </a:r>
          </a:p>
        </p:txBody>
      </p:sp>
    </p:spTree>
    <p:extLst>
      <p:ext uri="{BB962C8B-B14F-4D97-AF65-F5344CB8AC3E}">
        <p14:creationId xmlns:p14="http://schemas.microsoft.com/office/powerpoint/2010/main" val="189255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208</Words>
  <Application>Microsoft Macintosh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eneken tikk</dc:creator>
  <cp:lastModifiedBy>Daniel Stauffacher</cp:lastModifiedBy>
  <cp:revision>10</cp:revision>
  <dcterms:created xsi:type="dcterms:W3CDTF">2018-11-19T07:29:51Z</dcterms:created>
  <dcterms:modified xsi:type="dcterms:W3CDTF">2018-11-20T11:13:12Z</dcterms:modified>
</cp:coreProperties>
</file>