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3"/>
  </p:normalViewPr>
  <p:slideViewPr>
    <p:cSldViewPr snapToGrid="0" snapToObjects="1">
      <p:cViewPr varScale="1">
        <p:scale>
          <a:sx n="104" d="100"/>
          <a:sy n="104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1EA6D-3736-9F47-8861-03639997D710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FD09D-61C2-D240-8D43-1032B88F5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30E5-6157-FF49-8513-E4EE1C98BC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1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9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6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6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1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3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11C1-5A19-F64E-8052-8E039A7048F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732A-E684-A948-89A6-5D681112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3099"/>
              </p:ext>
            </p:extLst>
          </p:nvPr>
        </p:nvGraphicFramePr>
        <p:xfrm>
          <a:off x="1678158" y="1018474"/>
          <a:ext cx="8880439" cy="5363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3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5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31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365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1969"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Public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Private </a:t>
                      </a:r>
                      <a:r>
                        <a:rPr lang="de-DE" sz="1500" dirty="0" err="1" smtClean="0"/>
                        <a:t>Sector</a:t>
                      </a:r>
                      <a:r>
                        <a:rPr lang="de-DE" sz="1500" dirty="0" smtClean="0"/>
                        <a:t>/</a:t>
                      </a:r>
                      <a:r>
                        <a:rPr lang="de-DE" sz="1500" dirty="0" err="1" smtClean="0"/>
                        <a:t>Civil</a:t>
                      </a:r>
                      <a:r>
                        <a:rPr lang="de-DE" sz="1500" baseline="0" dirty="0" smtClean="0"/>
                        <a:t> Society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Public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Private </a:t>
                      </a:r>
                      <a:r>
                        <a:rPr lang="de-DE" sz="1500" dirty="0" err="1" smtClean="0"/>
                        <a:t>Sector</a:t>
                      </a:r>
                      <a:r>
                        <a:rPr lang="de-DE" sz="1500" dirty="0" smtClean="0"/>
                        <a:t>/</a:t>
                      </a:r>
                      <a:r>
                        <a:rPr lang="de-DE" sz="1500" dirty="0" err="1" smtClean="0"/>
                        <a:t>Civil</a:t>
                      </a:r>
                      <a:r>
                        <a:rPr lang="de-DE" sz="1500" baseline="0" smtClean="0"/>
                        <a:t> Society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4025"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National</a:t>
                      </a:r>
                    </a:p>
                    <a:p>
                      <a:endParaRPr lang="de-DE" sz="1500" dirty="0"/>
                    </a:p>
                    <a:p>
                      <a:endParaRPr lang="de-DE" sz="1500" dirty="0"/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National </a:t>
                      </a: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authority</a:t>
                      </a:r>
                      <a:r>
                        <a:rPr lang="de-DE" sz="1500" dirty="0"/>
                        <a:t> (incl. CERTs)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Critical Infrastructure </a:t>
                      </a:r>
                      <a:r>
                        <a:rPr lang="de-DE" sz="1500" dirty="0" err="1"/>
                        <a:t>Protection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Private </a:t>
                      </a:r>
                      <a:r>
                        <a:rPr lang="de-DE" sz="1500" dirty="0" err="1"/>
                        <a:t>Certs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Private Critical</a:t>
                      </a:r>
                      <a:r>
                        <a:rPr lang="de-DE" sz="1500" baseline="0" dirty="0"/>
                        <a:t> Infrastructure </a:t>
                      </a:r>
                      <a:r>
                        <a:rPr lang="de-DE" sz="1500" baseline="0" dirty="0" err="1"/>
                        <a:t>Protection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Big Companies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SMEs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Resilience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National </a:t>
                      </a: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legislation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Cyber</a:t>
                      </a:r>
                      <a:r>
                        <a:rPr lang="de-DE" sz="1500" dirty="0"/>
                        <a:t> Security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Strategy</a:t>
                      </a:r>
                      <a:endParaRPr lang="de-DE" sz="150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Industry</a:t>
                      </a:r>
                      <a:r>
                        <a:rPr lang="de-DE" sz="1500" dirty="0"/>
                        <a:t> Standards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Governance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Compliance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Insurance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Input </a:t>
                      </a:r>
                      <a:r>
                        <a:rPr lang="de-DE" sz="1500" dirty="0" err="1"/>
                        <a:t>to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strategy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and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law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2252"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International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CERT-CERT </a:t>
                      </a:r>
                      <a:r>
                        <a:rPr lang="de-DE" sz="1500" dirty="0" err="1"/>
                        <a:t>Cooperation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Assistance in </a:t>
                      </a:r>
                      <a:r>
                        <a:rPr lang="de-DE" sz="1500" dirty="0" err="1"/>
                        <a:t>incident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recovery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Assistance in </a:t>
                      </a:r>
                      <a:r>
                        <a:rPr lang="de-DE" sz="1500" dirty="0" err="1"/>
                        <a:t>investigation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and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prosecution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baseline="0" dirty="0"/>
                        <a:t>Assistance </a:t>
                      </a:r>
                      <a:r>
                        <a:rPr lang="de-DE" sz="1500" baseline="0" dirty="0" err="1"/>
                        <a:t>to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Governments</a:t>
                      </a: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Solving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technical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flaws</a:t>
                      </a:r>
                      <a:r>
                        <a:rPr lang="de-DE" sz="1500" baseline="0" dirty="0"/>
                        <a:t>: </a:t>
                      </a:r>
                      <a:r>
                        <a:rPr lang="de-DE" sz="1500" baseline="0" dirty="0" err="1"/>
                        <a:t>Wannacry</a:t>
                      </a:r>
                      <a:r>
                        <a:rPr lang="de-DE" sz="1500" baseline="0" dirty="0"/>
                        <a:t> (MFST), Apple, Intel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UN Charter </a:t>
                      </a:r>
                      <a:r>
                        <a:rPr lang="de-DE" sz="1500" dirty="0" err="1"/>
                        <a:t>and</a:t>
                      </a:r>
                      <a:r>
                        <a:rPr lang="de-DE" sz="1500" dirty="0"/>
                        <a:t> IL</a:t>
                      </a:r>
                      <a:r>
                        <a:rPr lang="de-DE" sz="1500" baseline="0" dirty="0"/>
                        <a:t> (</a:t>
                      </a:r>
                      <a:r>
                        <a:rPr lang="et-EE" sz="1500" baseline="0" dirty="0"/>
                        <a:t>ITU, </a:t>
                      </a:r>
                      <a:r>
                        <a:rPr lang="et-EE" sz="1500" baseline="0" dirty="0" err="1"/>
                        <a:t>Human</a:t>
                      </a:r>
                      <a:r>
                        <a:rPr lang="et-EE" sz="1500" baseline="0" dirty="0"/>
                        <a:t> </a:t>
                      </a:r>
                      <a:r>
                        <a:rPr lang="et-EE" sz="1500" baseline="0" dirty="0" err="1"/>
                        <a:t>Rights</a:t>
                      </a:r>
                      <a:r>
                        <a:rPr lang="de-CH" sz="1500" baseline="0" dirty="0"/>
                        <a:t>, LOAC/IHL,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Cybercrime </a:t>
                      </a:r>
                      <a:r>
                        <a:rPr lang="de-CH" sz="1500" baseline="0" dirty="0" err="1"/>
                        <a:t>Conv</a:t>
                      </a:r>
                      <a:r>
                        <a:rPr lang="de-CH" sz="1500" baseline="0" dirty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Voluntary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norms</a:t>
                      </a:r>
                      <a:r>
                        <a:rPr lang="de-CH" sz="1500" baseline="0" dirty="0"/>
                        <a:t> (GGE, MSFT etc.)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CBMs (OSCE, ARF)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Security Council on ICT </a:t>
                      </a:r>
                      <a:r>
                        <a:rPr lang="de-CH" sz="1500" baseline="0" dirty="0" err="1"/>
                        <a:t>and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Terrorism</a:t>
                      </a:r>
                      <a:endParaRPr lang="de-CH" sz="1500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t-EE" sz="1500" baseline="0" dirty="0" err="1"/>
                        <a:t>Global</a:t>
                      </a:r>
                      <a:r>
                        <a:rPr lang="et-EE" sz="1500" baseline="0" dirty="0"/>
                        <a:t> </a:t>
                      </a:r>
                      <a:r>
                        <a:rPr lang="et-EE" sz="1500" baseline="0" dirty="0" err="1"/>
                        <a:t>Culture</a:t>
                      </a:r>
                      <a:r>
                        <a:rPr lang="et-EE" sz="1500" baseline="0" dirty="0"/>
                        <a:t> of </a:t>
                      </a:r>
                      <a:r>
                        <a:rPr lang="et-EE" sz="1500" baseline="0" dirty="0" err="1"/>
                        <a:t>Cybersecurity</a:t>
                      </a:r>
                      <a:endParaRPr lang="de-CH" sz="1500" baseline="0" dirty="0"/>
                    </a:p>
                    <a:p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baseline="0" dirty="0"/>
                        <a:t>Digital </a:t>
                      </a:r>
                      <a:r>
                        <a:rPr lang="de-DE" sz="1500" baseline="0" dirty="0" err="1"/>
                        <a:t>Geneva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Convention</a:t>
                      </a:r>
                      <a:r>
                        <a:rPr lang="de-DE" sz="1500" baseline="0" dirty="0"/>
                        <a:t>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baseline="0" dirty="0"/>
                        <a:t>Norm </a:t>
                      </a:r>
                      <a:r>
                        <a:rPr lang="de-DE" sz="1500" baseline="0" dirty="0" err="1"/>
                        <a:t>proposals</a:t>
                      </a: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Siemens Charter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Commitment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to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solve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technical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flaws</a:t>
                      </a:r>
                      <a:endParaRPr lang="de-CH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Geneva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Dialogue</a:t>
                      </a:r>
                      <a:r>
                        <a:rPr lang="de-CH" sz="1500" baseline="0" dirty="0"/>
                        <a:t> on </a:t>
                      </a:r>
                      <a:r>
                        <a:rPr lang="de-CH" sz="1500" baseline="0" dirty="0" err="1"/>
                        <a:t>Responsible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Behaviour</a:t>
                      </a:r>
                      <a:r>
                        <a:rPr lang="de-CH" sz="1500" baseline="0" dirty="0"/>
                        <a:t> in Cyberspace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080228" y="576182"/>
          <a:ext cx="8478369" cy="31813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2386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97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563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Technical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Normative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707343-E7F5-0D4E-927F-BE272C21AF89}"/>
              </a:ext>
            </a:extLst>
          </p:cNvPr>
          <p:cNvSpPr txBox="1"/>
          <p:nvPr/>
        </p:nvSpPr>
        <p:spPr>
          <a:xfrm>
            <a:off x="1601785" y="267766"/>
            <a:ext cx="945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ICT4PEACE MATRIX: NATIONAL AND INTERNATIONAL  GOALS AND MEASURES OF CYBERSECURITY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340A19-4FDE-3C45-9514-7B5DDE4C1DF1}"/>
              </a:ext>
            </a:extLst>
          </p:cNvPr>
          <p:cNvSpPr txBox="1"/>
          <p:nvPr/>
        </p:nvSpPr>
        <p:spPr>
          <a:xfrm>
            <a:off x="3465112" y="3158171"/>
            <a:ext cx="1039002" cy="31745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RESILIENCE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4724319-C381-994A-B181-A2A05ACF9CEA}"/>
              </a:ext>
            </a:extLst>
          </p:cNvPr>
          <p:cNvSpPr txBox="1"/>
          <p:nvPr/>
        </p:nvSpPr>
        <p:spPr>
          <a:xfrm>
            <a:off x="3545008" y="5823411"/>
            <a:ext cx="1297086" cy="3174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COOPERATION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36016FF-AA69-A54B-9E4E-4167403B08F6}"/>
              </a:ext>
            </a:extLst>
          </p:cNvPr>
          <p:cNvSpPr txBox="1"/>
          <p:nvPr/>
        </p:nvSpPr>
        <p:spPr>
          <a:xfrm>
            <a:off x="7829280" y="3127310"/>
            <a:ext cx="1379480" cy="3174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PREDICTABILITY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AB95EE5-1783-1F4D-8799-290E55C81DD8}"/>
              </a:ext>
            </a:extLst>
          </p:cNvPr>
          <p:cNvSpPr txBox="1"/>
          <p:nvPr/>
        </p:nvSpPr>
        <p:spPr>
          <a:xfrm>
            <a:off x="7943542" y="5982140"/>
            <a:ext cx="1265218" cy="276999"/>
          </a:xfrm>
          <a:prstGeom prst="rect">
            <a:avLst/>
          </a:prstGeom>
          <a:solidFill>
            <a:srgbClr val="FF26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ACCOUNTABILITY</a:t>
            </a:r>
          </a:p>
        </p:txBody>
      </p:sp>
      <p:cxnSp>
        <p:nvCxnSpPr>
          <p:cNvPr id="9" name="Gerade Verbindung 11">
            <a:extLst>
              <a:ext uri="{FF2B5EF4-FFF2-40B4-BE49-F238E27FC236}">
                <a16:creationId xmlns:a16="http://schemas.microsoft.com/office/drawing/2014/main" xmlns="" id="{EC9DCFA7-B121-EF4F-8681-4995AA29E478}"/>
              </a:ext>
            </a:extLst>
          </p:cNvPr>
          <p:cNvCxnSpPr/>
          <p:nvPr/>
        </p:nvCxnSpPr>
        <p:spPr>
          <a:xfrm>
            <a:off x="3645458" y="2910362"/>
            <a:ext cx="1717311" cy="365385"/>
          </a:xfrm>
          <a:prstGeom prst="line">
            <a:avLst/>
          </a:prstGeom>
          <a:ln w="63500">
            <a:solidFill>
              <a:srgbClr val="7030A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5">
            <a:extLst>
              <a:ext uri="{FF2B5EF4-FFF2-40B4-BE49-F238E27FC236}">
                <a16:creationId xmlns:a16="http://schemas.microsoft.com/office/drawing/2014/main" xmlns="" id="{69C3FC02-DD58-FA4D-A116-7537C18283EF}"/>
              </a:ext>
            </a:extLst>
          </p:cNvPr>
          <p:cNvCxnSpPr/>
          <p:nvPr/>
        </p:nvCxnSpPr>
        <p:spPr>
          <a:xfrm flipV="1">
            <a:off x="3491683" y="3829613"/>
            <a:ext cx="1871585" cy="172965"/>
          </a:xfrm>
          <a:prstGeom prst="line">
            <a:avLst/>
          </a:prstGeom>
          <a:ln w="63500">
            <a:solidFill>
              <a:srgbClr val="7030A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xmlns="" id="{296F3D56-1F8A-A143-860D-C77AE13B855D}"/>
              </a:ext>
            </a:extLst>
          </p:cNvPr>
          <p:cNvCxnSpPr>
            <a:cxnSpLocks/>
          </p:cNvCxnSpPr>
          <p:nvPr/>
        </p:nvCxnSpPr>
        <p:spPr>
          <a:xfrm flipH="1">
            <a:off x="6439993" y="3052808"/>
            <a:ext cx="475755" cy="277202"/>
          </a:xfrm>
          <a:prstGeom prst="line">
            <a:avLst/>
          </a:prstGeom>
          <a:ln w="63500">
            <a:solidFill>
              <a:srgbClr val="7030A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21">
            <a:extLst>
              <a:ext uri="{FF2B5EF4-FFF2-40B4-BE49-F238E27FC236}">
                <a16:creationId xmlns:a16="http://schemas.microsoft.com/office/drawing/2014/main" xmlns="" id="{6AAD50A8-E658-074A-B88A-4215E13EBE51}"/>
              </a:ext>
            </a:extLst>
          </p:cNvPr>
          <p:cNvCxnSpPr/>
          <p:nvPr/>
        </p:nvCxnSpPr>
        <p:spPr>
          <a:xfrm flipH="1" flipV="1">
            <a:off x="6516523" y="3904835"/>
            <a:ext cx="161347" cy="294760"/>
          </a:xfrm>
          <a:prstGeom prst="line">
            <a:avLst/>
          </a:prstGeom>
          <a:ln w="63500">
            <a:solidFill>
              <a:srgbClr val="7030A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3B89D387-811A-6242-BDBE-3A24CDFE4C87}"/>
              </a:ext>
            </a:extLst>
          </p:cNvPr>
          <p:cNvSpPr/>
          <p:nvPr/>
        </p:nvSpPr>
        <p:spPr>
          <a:xfrm>
            <a:off x="4842094" y="3052808"/>
            <a:ext cx="1731472" cy="122101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25" b="1" dirty="0">
                <a:solidFill>
                  <a:schemeClr val="bg1">
                    <a:lumMod val="95000"/>
                  </a:schemeClr>
                </a:solidFill>
              </a:rPr>
              <a:t>Institution </a:t>
            </a:r>
            <a:r>
              <a:rPr lang="de-DE" sz="1625" b="1" dirty="0" err="1">
                <a:solidFill>
                  <a:schemeClr val="bg1">
                    <a:lumMod val="95000"/>
                  </a:schemeClr>
                </a:solidFill>
              </a:rPr>
              <a:t>and</a:t>
            </a:r>
            <a:r>
              <a:rPr lang="de-DE" sz="1625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1625" b="1" dirty="0" err="1">
                <a:solidFill>
                  <a:schemeClr val="bg1">
                    <a:lumMod val="95000"/>
                  </a:schemeClr>
                </a:solidFill>
              </a:rPr>
              <a:t>Capacity</a:t>
            </a:r>
            <a:r>
              <a:rPr lang="de-DE" sz="1625" b="1" dirty="0">
                <a:solidFill>
                  <a:schemeClr val="bg1">
                    <a:lumMod val="95000"/>
                  </a:schemeClr>
                </a:solidFill>
              </a:rPr>
              <a:t>- Building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521D32-9DC4-0F45-936A-EA07A376F734}"/>
              </a:ext>
            </a:extLst>
          </p:cNvPr>
          <p:cNvSpPr txBox="1"/>
          <p:nvPr/>
        </p:nvSpPr>
        <p:spPr>
          <a:xfrm>
            <a:off x="1601785" y="6365278"/>
            <a:ext cx="24657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Copyright | ICT4Peace Foundation 2018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698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160</Words>
  <Application>Microsoft Macintosh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Stauffacher</dc:creator>
  <cp:lastModifiedBy>Daniel Stauffacher</cp:lastModifiedBy>
  <cp:revision>3</cp:revision>
  <cp:lastPrinted>2018-10-31T15:42:22Z</cp:lastPrinted>
  <dcterms:created xsi:type="dcterms:W3CDTF">2018-10-31T15:41:41Z</dcterms:created>
  <dcterms:modified xsi:type="dcterms:W3CDTF">2018-11-20T11:19:54Z</dcterms:modified>
</cp:coreProperties>
</file>