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93"/>
  </p:normalViewPr>
  <p:slideViewPr>
    <p:cSldViewPr snapToGrid="0" snapToObjects="1">
      <p:cViewPr varScale="1">
        <p:scale>
          <a:sx n="104" d="100"/>
          <a:sy n="104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ABD88-E010-5740-9087-4401FBA25AAC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8AAFD-9593-8941-8F28-0FFB49B75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930E5-6157-FF49-8513-E4EE1C98BC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6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1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8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9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4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5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2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3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5856-9FA9-184E-8F21-8724A209FA9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F852B-D70B-C041-B561-2B55B0EE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1678158" y="1018474"/>
          <a:ext cx="8880439" cy="5313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0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36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50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31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365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1969"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Public </a:t>
                      </a:r>
                      <a:r>
                        <a:rPr lang="de-DE" sz="1500" dirty="0" err="1"/>
                        <a:t>Sector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Private </a:t>
                      </a:r>
                      <a:r>
                        <a:rPr lang="de-DE" sz="1500" dirty="0" err="1"/>
                        <a:t>Sector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Public </a:t>
                      </a:r>
                      <a:r>
                        <a:rPr lang="de-DE" sz="1500" dirty="0" err="1"/>
                        <a:t>Sector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Private </a:t>
                      </a:r>
                      <a:r>
                        <a:rPr lang="de-DE" sz="1500" dirty="0" err="1"/>
                        <a:t>Sector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14025">
                <a:tc>
                  <a:txBody>
                    <a:bodyPr/>
                    <a:lstStyle/>
                    <a:p>
                      <a:pPr algn="ctr"/>
                      <a:r>
                        <a:rPr lang="de-DE" sz="1500" dirty="0"/>
                        <a:t>National</a:t>
                      </a:r>
                    </a:p>
                    <a:p>
                      <a:endParaRPr lang="de-DE" sz="1500" dirty="0"/>
                    </a:p>
                    <a:p>
                      <a:endParaRPr lang="de-DE" sz="1500" dirty="0"/>
                    </a:p>
                  </a:txBody>
                  <a:tcPr marL="74295" marR="74295" marT="37148" marB="3714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National </a:t>
                      </a:r>
                      <a:r>
                        <a:rPr lang="de-DE" sz="1500" dirty="0" err="1"/>
                        <a:t>cybersecurity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authority</a:t>
                      </a:r>
                      <a:r>
                        <a:rPr lang="de-DE" sz="1500" dirty="0"/>
                        <a:t> (incl. CERTs)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Critical Infrastructure </a:t>
                      </a:r>
                      <a:r>
                        <a:rPr lang="de-DE" sz="1500" dirty="0" err="1" smtClean="0"/>
                        <a:t>Protection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Private </a:t>
                      </a:r>
                      <a:r>
                        <a:rPr lang="de-DE" sz="1500" dirty="0" err="1"/>
                        <a:t>Certs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Private Critical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smtClean="0"/>
                        <a:t>Infrastructure </a:t>
                      </a:r>
                      <a:r>
                        <a:rPr lang="de-DE" sz="1500" baseline="0" dirty="0" err="1" smtClean="0"/>
                        <a:t>Protection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Big Companies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smtClean="0"/>
                        <a:t>SMEs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 smtClean="0"/>
                        <a:t>Resilience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National </a:t>
                      </a:r>
                      <a:r>
                        <a:rPr lang="de-DE" sz="1500" dirty="0" err="1"/>
                        <a:t>cybersecurity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legislation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Cyber</a:t>
                      </a:r>
                      <a:r>
                        <a:rPr lang="de-DE" sz="1500" dirty="0"/>
                        <a:t> Security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Strategy</a:t>
                      </a:r>
                      <a:endParaRPr lang="de-DE" sz="150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Industry</a:t>
                      </a:r>
                      <a:r>
                        <a:rPr lang="de-DE" sz="1500" dirty="0"/>
                        <a:t> Standards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Cybersecurity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Governance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Compliance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Insurance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2252">
                <a:tc>
                  <a:txBody>
                    <a:bodyPr/>
                    <a:lstStyle/>
                    <a:p>
                      <a:pPr algn="ctr"/>
                      <a:r>
                        <a:rPr lang="de-DE" sz="1500" dirty="0"/>
                        <a:t>International</a:t>
                      </a:r>
                    </a:p>
                  </a:txBody>
                  <a:tcPr marL="74295" marR="74295" marT="37148" marB="3714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CERT-CERT </a:t>
                      </a:r>
                      <a:r>
                        <a:rPr lang="de-DE" sz="1500" dirty="0" err="1"/>
                        <a:t>Cooperation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Assistance in </a:t>
                      </a:r>
                      <a:r>
                        <a:rPr lang="de-DE" sz="1500" dirty="0" err="1"/>
                        <a:t>incident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recovery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Assistance in </a:t>
                      </a:r>
                      <a:r>
                        <a:rPr lang="de-DE" sz="1500" dirty="0" err="1"/>
                        <a:t>investigation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and</a:t>
                      </a:r>
                      <a:r>
                        <a:rPr lang="de-DE" sz="1500" dirty="0"/>
                        <a:t> </a:t>
                      </a:r>
                      <a:r>
                        <a:rPr lang="de-DE" sz="1500" dirty="0" err="1"/>
                        <a:t>prosecution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endParaRPr lang="de-DE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baseline="0" dirty="0"/>
                        <a:t>Assistance </a:t>
                      </a:r>
                      <a:r>
                        <a:rPr lang="de-DE" sz="1500" baseline="0" dirty="0" err="1"/>
                        <a:t>to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Governments</a:t>
                      </a:r>
                      <a:endParaRPr lang="de-DE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Solving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technical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flaws</a:t>
                      </a:r>
                      <a:r>
                        <a:rPr lang="de-DE" sz="1500" baseline="0" dirty="0"/>
                        <a:t>: </a:t>
                      </a:r>
                      <a:r>
                        <a:rPr lang="de-DE" sz="1500" baseline="0" dirty="0" err="1"/>
                        <a:t>Wannacry</a:t>
                      </a:r>
                      <a:r>
                        <a:rPr lang="de-DE" sz="1500" baseline="0" dirty="0"/>
                        <a:t> (MFST), Apple, Intel</a:t>
                      </a:r>
                      <a:endParaRPr lang="de-DE" sz="15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de-DE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de-DE" sz="1500" baseline="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/>
                        <a:t>UN Charter </a:t>
                      </a:r>
                      <a:r>
                        <a:rPr lang="de-DE" sz="1500" dirty="0" err="1"/>
                        <a:t>and</a:t>
                      </a:r>
                      <a:r>
                        <a:rPr lang="de-DE" sz="1500" dirty="0"/>
                        <a:t> IL</a:t>
                      </a:r>
                      <a:r>
                        <a:rPr lang="de-DE" sz="1500" baseline="0" dirty="0"/>
                        <a:t> (</a:t>
                      </a:r>
                      <a:r>
                        <a:rPr lang="et-EE" sz="1500" baseline="0" dirty="0"/>
                        <a:t>ITU, </a:t>
                      </a:r>
                      <a:r>
                        <a:rPr lang="et-EE" sz="1500" baseline="0" dirty="0" err="1"/>
                        <a:t>Human</a:t>
                      </a:r>
                      <a:r>
                        <a:rPr lang="et-EE" sz="1500" baseline="0" dirty="0"/>
                        <a:t> </a:t>
                      </a:r>
                      <a:r>
                        <a:rPr lang="et-EE" sz="1500" baseline="0" dirty="0" err="1"/>
                        <a:t>Rights</a:t>
                      </a:r>
                      <a:r>
                        <a:rPr lang="de-CH" sz="1500" baseline="0" dirty="0"/>
                        <a:t>, LOAC/IHL,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/>
                        <a:t>Cybercrime </a:t>
                      </a:r>
                      <a:r>
                        <a:rPr lang="de-CH" sz="1500" baseline="0" dirty="0" err="1"/>
                        <a:t>Conv</a:t>
                      </a:r>
                      <a:r>
                        <a:rPr lang="de-CH" sz="1500" baseline="0" dirty="0"/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 err="1"/>
                        <a:t>Voluntary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norms</a:t>
                      </a:r>
                      <a:r>
                        <a:rPr lang="de-CH" sz="1500" baseline="0" dirty="0"/>
                        <a:t> (GGE, MSFT etc.)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/>
                        <a:t>CBMs (OSCE, ARF)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/>
                        <a:t>Security Council on ICT </a:t>
                      </a:r>
                      <a:r>
                        <a:rPr lang="de-CH" sz="1500" baseline="0" dirty="0" err="1"/>
                        <a:t>and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Terrorism</a:t>
                      </a:r>
                      <a:endParaRPr lang="de-CH" sz="1500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t-EE" sz="1500" baseline="0" dirty="0" err="1"/>
                        <a:t>Global</a:t>
                      </a:r>
                      <a:r>
                        <a:rPr lang="et-EE" sz="1500" baseline="0" dirty="0"/>
                        <a:t> </a:t>
                      </a:r>
                      <a:r>
                        <a:rPr lang="et-EE" sz="1500" baseline="0" dirty="0" err="1"/>
                        <a:t>Culture</a:t>
                      </a:r>
                      <a:r>
                        <a:rPr lang="et-EE" sz="1500" baseline="0" dirty="0"/>
                        <a:t> of </a:t>
                      </a:r>
                      <a:r>
                        <a:rPr lang="et-EE" sz="1500" baseline="0" dirty="0" err="1"/>
                        <a:t>Cybersecurity</a:t>
                      </a:r>
                      <a:endParaRPr lang="de-CH" sz="1500" baseline="0" dirty="0"/>
                    </a:p>
                    <a:p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dirty="0" err="1"/>
                        <a:t>Geneva</a:t>
                      </a:r>
                      <a:r>
                        <a:rPr lang="de-DE" sz="1500" baseline="0" dirty="0"/>
                        <a:t> Digital </a:t>
                      </a:r>
                      <a:r>
                        <a:rPr lang="de-DE" sz="1500" baseline="0" dirty="0" err="1"/>
                        <a:t>Convention</a:t>
                      </a:r>
                      <a:r>
                        <a:rPr lang="de-DE" sz="1500" baseline="0" dirty="0"/>
                        <a:t> (Microsoft)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500" baseline="0" dirty="0"/>
                        <a:t>Microsoft </a:t>
                      </a:r>
                      <a:r>
                        <a:rPr lang="de-CH" sz="1500" baseline="0" dirty="0" err="1"/>
                        <a:t>norms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proposals</a:t>
                      </a:r>
                      <a:endParaRPr lang="de-CH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/>
                        <a:t>Siemens Charter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 err="1"/>
                        <a:t>Commitment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to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solve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technical</a:t>
                      </a:r>
                      <a:r>
                        <a:rPr lang="de-CH" sz="1500" baseline="0" dirty="0"/>
                        <a:t> </a:t>
                      </a:r>
                      <a:r>
                        <a:rPr lang="de-CH" sz="1500" baseline="0" dirty="0" err="1"/>
                        <a:t>flaws</a:t>
                      </a:r>
                      <a:endParaRPr lang="de-CH" sz="15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CH" sz="1500" baseline="0" dirty="0" err="1"/>
                        <a:t>Cooperation</a:t>
                      </a:r>
                      <a:r>
                        <a:rPr lang="de-CH" sz="1500" baseline="0" dirty="0"/>
                        <a:t> intra-</a:t>
                      </a:r>
                      <a:r>
                        <a:rPr lang="de-CH" sz="1500" baseline="0" dirty="0" err="1"/>
                        <a:t>Industry</a:t>
                      </a:r>
                      <a:r>
                        <a:rPr lang="de-CH" sz="1500" baseline="0" dirty="0"/>
                        <a:t> (</a:t>
                      </a:r>
                      <a:r>
                        <a:rPr lang="de-CH" sz="1500" baseline="0" dirty="0" err="1"/>
                        <a:t>start-ups</a:t>
                      </a:r>
                      <a:r>
                        <a:rPr lang="de-CH" sz="1500" baseline="0" dirty="0"/>
                        <a:t>)</a:t>
                      </a:r>
                      <a:endParaRPr lang="de-DE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2080228" y="576182"/>
          <a:ext cx="8478369" cy="31813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2386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397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563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Technical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Normative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8707343-E7F5-0D4E-927F-BE272C21AF89}"/>
              </a:ext>
            </a:extLst>
          </p:cNvPr>
          <p:cNvSpPr txBox="1"/>
          <p:nvPr/>
        </p:nvSpPr>
        <p:spPr>
          <a:xfrm>
            <a:off x="1898348" y="-66246"/>
            <a:ext cx="945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ICT4PEACE MATRIX: NATIONAL AND INTERNATIONAL  GOALS AND </a:t>
            </a:r>
            <a:r>
              <a:rPr lang="en-US" b="1">
                <a:solidFill>
                  <a:srgbClr val="C00000"/>
                </a:solidFill>
              </a:rPr>
              <a:t>MEASURES </a:t>
            </a:r>
            <a:endParaRPr lang="en-US" b="1" smtClean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FOR PEACE AND SECURITY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6340A19-4FDE-3C45-9514-7B5DDE4C1DF1}"/>
              </a:ext>
            </a:extLst>
          </p:cNvPr>
          <p:cNvSpPr txBox="1"/>
          <p:nvPr/>
        </p:nvSpPr>
        <p:spPr>
          <a:xfrm>
            <a:off x="3465112" y="3158171"/>
            <a:ext cx="1039002" cy="31745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63" dirty="0"/>
              <a:t>RESILIENCE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4724319-C381-994A-B181-A2A05ACF9CEA}"/>
              </a:ext>
            </a:extLst>
          </p:cNvPr>
          <p:cNvSpPr txBox="1"/>
          <p:nvPr/>
        </p:nvSpPr>
        <p:spPr>
          <a:xfrm>
            <a:off x="3545008" y="5823411"/>
            <a:ext cx="1297086" cy="31745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63" dirty="0"/>
              <a:t>COOPERATION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36016FF-AA69-A54B-9E4E-4167403B08F6}"/>
              </a:ext>
            </a:extLst>
          </p:cNvPr>
          <p:cNvSpPr txBox="1"/>
          <p:nvPr/>
        </p:nvSpPr>
        <p:spPr>
          <a:xfrm>
            <a:off x="7829280" y="3127310"/>
            <a:ext cx="1379480" cy="31745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63" dirty="0"/>
              <a:t>PREDICTABILITY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0AB95EE5-1783-1F4D-8799-290E55C81DD8}"/>
              </a:ext>
            </a:extLst>
          </p:cNvPr>
          <p:cNvSpPr txBox="1"/>
          <p:nvPr/>
        </p:nvSpPr>
        <p:spPr>
          <a:xfrm>
            <a:off x="7943542" y="5982140"/>
            <a:ext cx="1265218" cy="276999"/>
          </a:xfrm>
          <a:prstGeom prst="rect">
            <a:avLst/>
          </a:prstGeom>
          <a:solidFill>
            <a:srgbClr val="FF26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ACCOUNTABILITY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A521D32-9DC4-0F45-936A-EA07A376F734}"/>
              </a:ext>
            </a:extLst>
          </p:cNvPr>
          <p:cNvSpPr txBox="1"/>
          <p:nvPr/>
        </p:nvSpPr>
        <p:spPr>
          <a:xfrm>
            <a:off x="1601785" y="6365278"/>
            <a:ext cx="24657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Copyright | ICT4Peace Foundation 2018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970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153</Words>
  <Application>Microsoft Macintosh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2018-09-13T04:55:05Z</dcterms:created>
  <dcterms:modified xsi:type="dcterms:W3CDTF">2018-09-13T05:00:48Z</dcterms:modified>
</cp:coreProperties>
</file>